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9" r:id="rId1"/>
  </p:sldMasterIdLst>
  <p:notesMasterIdLst>
    <p:notesMasterId r:id="rId65"/>
  </p:notesMasterIdLst>
  <p:handoutMasterIdLst>
    <p:handoutMasterId r:id="rId66"/>
  </p:handoutMasterIdLst>
  <p:sldIdLst>
    <p:sldId id="256" r:id="rId2"/>
    <p:sldId id="257" r:id="rId3"/>
    <p:sldId id="548" r:id="rId4"/>
    <p:sldId id="549" r:id="rId5"/>
    <p:sldId id="523" r:id="rId6"/>
    <p:sldId id="550" r:id="rId7"/>
    <p:sldId id="524" r:id="rId8"/>
    <p:sldId id="494" r:id="rId9"/>
    <p:sldId id="495" r:id="rId10"/>
    <p:sldId id="525" r:id="rId11"/>
    <p:sldId id="551" r:id="rId12"/>
    <p:sldId id="526" r:id="rId13"/>
    <p:sldId id="553" r:id="rId14"/>
    <p:sldId id="552" r:id="rId15"/>
    <p:sldId id="527" r:id="rId16"/>
    <p:sldId id="538" r:id="rId17"/>
    <p:sldId id="520" r:id="rId18"/>
    <p:sldId id="554" r:id="rId19"/>
    <p:sldId id="555" r:id="rId20"/>
    <p:sldId id="556" r:id="rId21"/>
    <p:sldId id="558" r:id="rId22"/>
    <p:sldId id="559" r:id="rId23"/>
    <p:sldId id="560" r:id="rId24"/>
    <p:sldId id="528" r:id="rId25"/>
    <p:sldId id="529" r:id="rId26"/>
    <p:sldId id="496" r:id="rId27"/>
    <p:sldId id="497" r:id="rId28"/>
    <p:sldId id="498" r:id="rId29"/>
    <p:sldId id="499" r:id="rId30"/>
    <p:sldId id="500" r:id="rId31"/>
    <p:sldId id="530" r:id="rId32"/>
    <p:sldId id="501" r:id="rId33"/>
    <p:sldId id="503" r:id="rId34"/>
    <p:sldId id="504" r:id="rId35"/>
    <p:sldId id="505" r:id="rId36"/>
    <p:sldId id="546" r:id="rId37"/>
    <p:sldId id="561" r:id="rId38"/>
    <p:sldId id="539" r:id="rId39"/>
    <p:sldId id="540" r:id="rId40"/>
    <p:sldId id="564" r:id="rId41"/>
    <p:sldId id="565" r:id="rId42"/>
    <p:sldId id="566" r:id="rId43"/>
    <p:sldId id="563" r:id="rId44"/>
    <p:sldId id="547" r:id="rId45"/>
    <p:sldId id="562" r:id="rId46"/>
    <p:sldId id="567" r:id="rId47"/>
    <p:sldId id="531" r:id="rId48"/>
    <p:sldId id="507" r:id="rId49"/>
    <p:sldId id="508" r:id="rId50"/>
    <p:sldId id="510" r:id="rId51"/>
    <p:sldId id="568" r:id="rId52"/>
    <p:sldId id="535" r:id="rId53"/>
    <p:sldId id="570" r:id="rId54"/>
    <p:sldId id="572" r:id="rId55"/>
    <p:sldId id="573" r:id="rId56"/>
    <p:sldId id="569" r:id="rId57"/>
    <p:sldId id="571" r:id="rId58"/>
    <p:sldId id="537" r:id="rId59"/>
    <p:sldId id="575" r:id="rId60"/>
    <p:sldId id="574" r:id="rId61"/>
    <p:sldId id="576" r:id="rId62"/>
    <p:sldId id="306" r:id="rId63"/>
    <p:sldId id="258" r:id="rId64"/>
  </p:sldIdLst>
  <p:sldSz cx="9144000" cy="6858000" type="screen4x3"/>
  <p:notesSz cx="10234613" cy="71024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7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5BE"/>
    <a:srgbClr val="26AAE3"/>
    <a:srgbClr val="B00005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7" autoAdjust="0"/>
    <p:restoredTop sz="84636" autoAdjust="0"/>
  </p:normalViewPr>
  <p:slideViewPr>
    <p:cSldViewPr>
      <p:cViewPr varScale="1">
        <p:scale>
          <a:sx n="89" d="100"/>
          <a:sy n="89" d="100"/>
        </p:scale>
        <p:origin x="148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2" d="100"/>
          <a:sy n="72" d="100"/>
        </p:scale>
        <p:origin x="-1782" y="-96"/>
      </p:cViewPr>
      <p:guideLst>
        <p:guide orient="horz" pos="2237"/>
        <p:guide pos="32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3124E-E3EE-4DBE-A9F2-A14363652398}" type="doc">
      <dgm:prSet loTypeId="urn:microsoft.com/office/officeart/2005/8/layout/hierarchy1" loCatId="hierarchy" qsTypeId="urn:microsoft.com/office/officeart/2005/8/quickstyle/3d2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5E24AA62-5E4F-45B3-9AB7-FFDF2F0B453B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Computer Science</a:t>
          </a:r>
        </a:p>
      </dgm:t>
    </dgm:pt>
    <dgm:pt modelId="{2BA43C3E-0088-4769-9B7D-1A423E1BE0E7}" type="parTrans" cxnId="{E64257D2-97BE-42D0-818B-D83EA874811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1EA0B9D-5A1B-41A5-AEEE-72416DE04675}" type="sibTrans" cxnId="{E64257D2-97BE-42D0-818B-D83EA874811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7273A1E-0A84-4B68-8193-A7A7EA828D0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Knowledge Engineering</a:t>
          </a:r>
        </a:p>
      </dgm:t>
    </dgm:pt>
    <dgm:pt modelId="{DAA2CB4F-EC09-42DA-96D5-274F8D217884}" type="parTrans" cxnId="{9D2F6ABE-0BCC-4EED-93CB-6F6128B6111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E2577B7-485E-4F84-BDBC-D059C33CB798}" type="sibTrans" cxnId="{9D2F6ABE-0BCC-4EED-93CB-6F6128B6111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D7300B2-A4E8-4C09-B782-0298DB62318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Computer Graphics</a:t>
          </a:r>
        </a:p>
      </dgm:t>
    </dgm:pt>
    <dgm:pt modelId="{874E6FF7-8873-4DDC-8F6D-F00E742157B1}" type="parTrans" cxnId="{81AAA584-97B9-4C3C-86E7-9D4D35584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6CE0BE4-AB09-4E32-B700-B3D7E9807F55}" type="sibTrans" cxnId="{81AAA584-97B9-4C3C-86E7-9D4D35584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0043922-70D1-40A5-8225-94B73DD56926}" type="pres">
      <dgm:prSet presAssocID="{C8A3124E-E3EE-4DBE-A9F2-A1436365239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2CD59A-5C76-409A-8578-E5ED180C8A64}" type="pres">
      <dgm:prSet presAssocID="{5E24AA62-5E4F-45B3-9AB7-FFDF2F0B453B}" presName="hierRoot1" presStyleCnt="0"/>
      <dgm:spPr/>
    </dgm:pt>
    <dgm:pt modelId="{0444ACD8-0AC5-4E54-874A-21A5402A43FE}" type="pres">
      <dgm:prSet presAssocID="{5E24AA62-5E4F-45B3-9AB7-FFDF2F0B453B}" presName="composite" presStyleCnt="0"/>
      <dgm:spPr/>
    </dgm:pt>
    <dgm:pt modelId="{947AD7E9-3205-483B-A35B-2CE9C8D60ADD}" type="pres">
      <dgm:prSet presAssocID="{5E24AA62-5E4F-45B3-9AB7-FFDF2F0B453B}" presName="background" presStyleLbl="node0" presStyleIdx="0" presStyleCnt="1"/>
      <dgm:spPr/>
    </dgm:pt>
    <dgm:pt modelId="{63F9B690-BDD3-4C04-AA30-447D56963416}" type="pres">
      <dgm:prSet presAssocID="{5E24AA62-5E4F-45B3-9AB7-FFDF2F0B453B}" presName="text" presStyleLbl="fgAcc0" presStyleIdx="0" presStyleCnt="1">
        <dgm:presLayoutVars>
          <dgm:chPref val="3"/>
        </dgm:presLayoutVars>
      </dgm:prSet>
      <dgm:spPr/>
    </dgm:pt>
    <dgm:pt modelId="{C9D29F44-8B25-4E2A-A611-EC55A64DD623}" type="pres">
      <dgm:prSet presAssocID="{5E24AA62-5E4F-45B3-9AB7-FFDF2F0B453B}" presName="hierChild2" presStyleCnt="0"/>
      <dgm:spPr/>
    </dgm:pt>
    <dgm:pt modelId="{6273DC36-E073-4A01-81B2-693A54CD83CF}" type="pres">
      <dgm:prSet presAssocID="{DAA2CB4F-EC09-42DA-96D5-274F8D217884}" presName="Name10" presStyleLbl="parChTrans1D2" presStyleIdx="0" presStyleCnt="2"/>
      <dgm:spPr/>
    </dgm:pt>
    <dgm:pt modelId="{2BAC9967-F5C7-4947-A3E0-7410D011112C}" type="pres">
      <dgm:prSet presAssocID="{57273A1E-0A84-4B68-8193-A7A7EA828D03}" presName="hierRoot2" presStyleCnt="0"/>
      <dgm:spPr/>
    </dgm:pt>
    <dgm:pt modelId="{B28CFD55-810F-458D-AEB0-2F855948DC05}" type="pres">
      <dgm:prSet presAssocID="{57273A1E-0A84-4B68-8193-A7A7EA828D03}" presName="composite2" presStyleCnt="0"/>
      <dgm:spPr/>
    </dgm:pt>
    <dgm:pt modelId="{8CC81C5E-E9ED-48DF-B680-E874CF90852B}" type="pres">
      <dgm:prSet presAssocID="{57273A1E-0A84-4B68-8193-A7A7EA828D03}" presName="background2" presStyleLbl="node2" presStyleIdx="0" presStyleCnt="2"/>
      <dgm:spPr/>
    </dgm:pt>
    <dgm:pt modelId="{7E718188-5418-41FC-8C41-FCEE68A9F2E7}" type="pres">
      <dgm:prSet presAssocID="{57273A1E-0A84-4B68-8193-A7A7EA828D03}" presName="text2" presStyleLbl="fgAcc2" presStyleIdx="0" presStyleCnt="2">
        <dgm:presLayoutVars>
          <dgm:chPref val="3"/>
        </dgm:presLayoutVars>
      </dgm:prSet>
      <dgm:spPr/>
    </dgm:pt>
    <dgm:pt modelId="{2F68598A-58FD-4151-9BD7-ACC9C6BF012B}" type="pres">
      <dgm:prSet presAssocID="{57273A1E-0A84-4B68-8193-A7A7EA828D03}" presName="hierChild3" presStyleCnt="0"/>
      <dgm:spPr/>
    </dgm:pt>
    <dgm:pt modelId="{C0530E3B-2F41-4608-A821-06B0F8289436}" type="pres">
      <dgm:prSet presAssocID="{874E6FF7-8873-4DDC-8F6D-F00E742157B1}" presName="Name10" presStyleLbl="parChTrans1D2" presStyleIdx="1" presStyleCnt="2"/>
      <dgm:spPr/>
    </dgm:pt>
    <dgm:pt modelId="{C34C63EF-A7E7-46BE-AB9D-87FF65073284}" type="pres">
      <dgm:prSet presAssocID="{BD7300B2-A4E8-4C09-B782-0298DB62318A}" presName="hierRoot2" presStyleCnt="0"/>
      <dgm:spPr/>
    </dgm:pt>
    <dgm:pt modelId="{C7DB699D-5408-49DE-8F09-EE60DFECC0F0}" type="pres">
      <dgm:prSet presAssocID="{BD7300B2-A4E8-4C09-B782-0298DB62318A}" presName="composite2" presStyleCnt="0"/>
      <dgm:spPr/>
    </dgm:pt>
    <dgm:pt modelId="{B9DF8887-4193-415F-88C3-00AD2DAB444D}" type="pres">
      <dgm:prSet presAssocID="{BD7300B2-A4E8-4C09-B782-0298DB62318A}" presName="background2" presStyleLbl="node2" presStyleIdx="1" presStyleCnt="2"/>
      <dgm:spPr/>
    </dgm:pt>
    <dgm:pt modelId="{C8502A70-6EC8-4DFE-AC84-C786988430AF}" type="pres">
      <dgm:prSet presAssocID="{BD7300B2-A4E8-4C09-B782-0298DB62318A}" presName="text2" presStyleLbl="fgAcc2" presStyleIdx="1" presStyleCnt="2">
        <dgm:presLayoutVars>
          <dgm:chPref val="3"/>
        </dgm:presLayoutVars>
      </dgm:prSet>
      <dgm:spPr/>
    </dgm:pt>
    <dgm:pt modelId="{DF4A16E8-5158-49A2-AE13-F279CFE9BEC7}" type="pres">
      <dgm:prSet presAssocID="{BD7300B2-A4E8-4C09-B782-0298DB62318A}" presName="hierChild3" presStyleCnt="0"/>
      <dgm:spPr/>
    </dgm:pt>
  </dgm:ptLst>
  <dgm:cxnLst>
    <dgm:cxn modelId="{2FA8C131-4961-4CCE-9367-498CD21CED20}" type="presOf" srcId="{C8A3124E-E3EE-4DBE-A9F2-A14363652398}" destId="{A0043922-70D1-40A5-8225-94B73DD56926}" srcOrd="0" destOrd="0" presId="urn:microsoft.com/office/officeart/2005/8/layout/hierarchy1"/>
    <dgm:cxn modelId="{9A4F0248-B435-48FF-8285-E993F4855485}" type="presOf" srcId="{874E6FF7-8873-4DDC-8F6D-F00E742157B1}" destId="{C0530E3B-2F41-4608-A821-06B0F8289436}" srcOrd="0" destOrd="0" presId="urn:microsoft.com/office/officeart/2005/8/layout/hierarchy1"/>
    <dgm:cxn modelId="{F7A0F750-6955-4056-8EE6-246B3F64D818}" type="presOf" srcId="{DAA2CB4F-EC09-42DA-96D5-274F8D217884}" destId="{6273DC36-E073-4A01-81B2-693A54CD83CF}" srcOrd="0" destOrd="0" presId="urn:microsoft.com/office/officeart/2005/8/layout/hierarchy1"/>
    <dgm:cxn modelId="{81AAA584-97B9-4C3C-86E7-9D4D355846BF}" srcId="{5E24AA62-5E4F-45B3-9AB7-FFDF2F0B453B}" destId="{BD7300B2-A4E8-4C09-B782-0298DB62318A}" srcOrd="1" destOrd="0" parTransId="{874E6FF7-8873-4DDC-8F6D-F00E742157B1}" sibTransId="{E6CE0BE4-AB09-4E32-B700-B3D7E9807F55}"/>
    <dgm:cxn modelId="{05D707AB-2E84-4BB1-8678-EA21DD57102B}" type="presOf" srcId="{BD7300B2-A4E8-4C09-B782-0298DB62318A}" destId="{C8502A70-6EC8-4DFE-AC84-C786988430AF}" srcOrd="0" destOrd="0" presId="urn:microsoft.com/office/officeart/2005/8/layout/hierarchy1"/>
    <dgm:cxn modelId="{DA6A99AE-E3E0-4AD0-A070-94198054E2A2}" type="presOf" srcId="{5E24AA62-5E4F-45B3-9AB7-FFDF2F0B453B}" destId="{63F9B690-BDD3-4C04-AA30-447D56963416}" srcOrd="0" destOrd="0" presId="urn:microsoft.com/office/officeart/2005/8/layout/hierarchy1"/>
    <dgm:cxn modelId="{9D2F6ABE-0BCC-4EED-93CB-6F6128B6111D}" srcId="{5E24AA62-5E4F-45B3-9AB7-FFDF2F0B453B}" destId="{57273A1E-0A84-4B68-8193-A7A7EA828D03}" srcOrd="0" destOrd="0" parTransId="{DAA2CB4F-EC09-42DA-96D5-274F8D217884}" sibTransId="{3E2577B7-485E-4F84-BDBC-D059C33CB798}"/>
    <dgm:cxn modelId="{E64257D2-97BE-42D0-818B-D83EA874811F}" srcId="{C8A3124E-E3EE-4DBE-A9F2-A14363652398}" destId="{5E24AA62-5E4F-45B3-9AB7-FFDF2F0B453B}" srcOrd="0" destOrd="0" parTransId="{2BA43C3E-0088-4769-9B7D-1A423E1BE0E7}" sibTransId="{11EA0B9D-5A1B-41A5-AEEE-72416DE04675}"/>
    <dgm:cxn modelId="{514186FD-1C9F-446A-BBAF-754D9CA9C091}" type="presOf" srcId="{57273A1E-0A84-4B68-8193-A7A7EA828D03}" destId="{7E718188-5418-41FC-8C41-FCEE68A9F2E7}" srcOrd="0" destOrd="0" presId="urn:microsoft.com/office/officeart/2005/8/layout/hierarchy1"/>
    <dgm:cxn modelId="{13F7882C-BB2E-4F0B-85E4-E4502FBFD490}" type="presParOf" srcId="{A0043922-70D1-40A5-8225-94B73DD56926}" destId="{D72CD59A-5C76-409A-8578-E5ED180C8A64}" srcOrd="0" destOrd="0" presId="urn:microsoft.com/office/officeart/2005/8/layout/hierarchy1"/>
    <dgm:cxn modelId="{62BF3234-779F-4814-AB68-4690D5FAC16F}" type="presParOf" srcId="{D72CD59A-5C76-409A-8578-E5ED180C8A64}" destId="{0444ACD8-0AC5-4E54-874A-21A5402A43FE}" srcOrd="0" destOrd="0" presId="urn:microsoft.com/office/officeart/2005/8/layout/hierarchy1"/>
    <dgm:cxn modelId="{89276ACF-58A4-436B-B21B-BC10C0993C82}" type="presParOf" srcId="{0444ACD8-0AC5-4E54-874A-21A5402A43FE}" destId="{947AD7E9-3205-483B-A35B-2CE9C8D60ADD}" srcOrd="0" destOrd="0" presId="urn:microsoft.com/office/officeart/2005/8/layout/hierarchy1"/>
    <dgm:cxn modelId="{FFC3388C-CAFA-4BA1-A865-1B1D4148A8CD}" type="presParOf" srcId="{0444ACD8-0AC5-4E54-874A-21A5402A43FE}" destId="{63F9B690-BDD3-4C04-AA30-447D56963416}" srcOrd="1" destOrd="0" presId="urn:microsoft.com/office/officeart/2005/8/layout/hierarchy1"/>
    <dgm:cxn modelId="{AB0E235D-8F54-494F-9908-625000B17481}" type="presParOf" srcId="{D72CD59A-5C76-409A-8578-E5ED180C8A64}" destId="{C9D29F44-8B25-4E2A-A611-EC55A64DD623}" srcOrd="1" destOrd="0" presId="urn:microsoft.com/office/officeart/2005/8/layout/hierarchy1"/>
    <dgm:cxn modelId="{0BAA02E2-BD9F-4CBC-B750-0F92F1F4CBCA}" type="presParOf" srcId="{C9D29F44-8B25-4E2A-A611-EC55A64DD623}" destId="{6273DC36-E073-4A01-81B2-693A54CD83CF}" srcOrd="0" destOrd="0" presId="urn:microsoft.com/office/officeart/2005/8/layout/hierarchy1"/>
    <dgm:cxn modelId="{761D489B-DAAD-472E-AFC5-C2125AE243A3}" type="presParOf" srcId="{C9D29F44-8B25-4E2A-A611-EC55A64DD623}" destId="{2BAC9967-F5C7-4947-A3E0-7410D011112C}" srcOrd="1" destOrd="0" presId="urn:microsoft.com/office/officeart/2005/8/layout/hierarchy1"/>
    <dgm:cxn modelId="{4C6E0A22-41B7-458A-9647-16EC62B4D4D1}" type="presParOf" srcId="{2BAC9967-F5C7-4947-A3E0-7410D011112C}" destId="{B28CFD55-810F-458D-AEB0-2F855948DC05}" srcOrd="0" destOrd="0" presId="urn:microsoft.com/office/officeart/2005/8/layout/hierarchy1"/>
    <dgm:cxn modelId="{D0CA1A25-4F88-4D96-B3C4-5743526F2A10}" type="presParOf" srcId="{B28CFD55-810F-458D-AEB0-2F855948DC05}" destId="{8CC81C5E-E9ED-48DF-B680-E874CF90852B}" srcOrd="0" destOrd="0" presId="urn:microsoft.com/office/officeart/2005/8/layout/hierarchy1"/>
    <dgm:cxn modelId="{D5BC4B47-D9B1-42A3-8213-1FD209B40658}" type="presParOf" srcId="{B28CFD55-810F-458D-AEB0-2F855948DC05}" destId="{7E718188-5418-41FC-8C41-FCEE68A9F2E7}" srcOrd="1" destOrd="0" presId="urn:microsoft.com/office/officeart/2005/8/layout/hierarchy1"/>
    <dgm:cxn modelId="{EFF99061-F63B-4D90-80A1-3D313BF82254}" type="presParOf" srcId="{2BAC9967-F5C7-4947-A3E0-7410D011112C}" destId="{2F68598A-58FD-4151-9BD7-ACC9C6BF012B}" srcOrd="1" destOrd="0" presId="urn:microsoft.com/office/officeart/2005/8/layout/hierarchy1"/>
    <dgm:cxn modelId="{19F3A594-E535-4ABB-93DF-AAF79B064CB4}" type="presParOf" srcId="{C9D29F44-8B25-4E2A-A611-EC55A64DD623}" destId="{C0530E3B-2F41-4608-A821-06B0F8289436}" srcOrd="2" destOrd="0" presId="urn:microsoft.com/office/officeart/2005/8/layout/hierarchy1"/>
    <dgm:cxn modelId="{25B2CEEA-11C0-47F6-A670-D48B2065AB03}" type="presParOf" srcId="{C9D29F44-8B25-4E2A-A611-EC55A64DD623}" destId="{C34C63EF-A7E7-46BE-AB9D-87FF65073284}" srcOrd="3" destOrd="0" presId="urn:microsoft.com/office/officeart/2005/8/layout/hierarchy1"/>
    <dgm:cxn modelId="{F5147EF3-04B7-498F-B81A-937DEBF0813E}" type="presParOf" srcId="{C34C63EF-A7E7-46BE-AB9D-87FF65073284}" destId="{C7DB699D-5408-49DE-8F09-EE60DFECC0F0}" srcOrd="0" destOrd="0" presId="urn:microsoft.com/office/officeart/2005/8/layout/hierarchy1"/>
    <dgm:cxn modelId="{882C089F-37BB-48BF-BEA3-86B7BDF7B493}" type="presParOf" srcId="{C7DB699D-5408-49DE-8F09-EE60DFECC0F0}" destId="{B9DF8887-4193-415F-88C3-00AD2DAB444D}" srcOrd="0" destOrd="0" presId="urn:microsoft.com/office/officeart/2005/8/layout/hierarchy1"/>
    <dgm:cxn modelId="{7388D77E-7C0E-4095-A82C-837E71161214}" type="presParOf" srcId="{C7DB699D-5408-49DE-8F09-EE60DFECC0F0}" destId="{C8502A70-6EC8-4DFE-AC84-C786988430AF}" srcOrd="1" destOrd="0" presId="urn:microsoft.com/office/officeart/2005/8/layout/hierarchy1"/>
    <dgm:cxn modelId="{9C9473C6-C054-4532-AEEC-FC51F92A9977}" type="presParOf" srcId="{C34C63EF-A7E7-46BE-AB9D-87FF65073284}" destId="{DF4A16E8-5158-49A2-AE13-F279CFE9BEC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530E3B-2F41-4608-A821-06B0F8289436}">
      <dsp:nvSpPr>
        <dsp:cNvPr id="0" name=""/>
        <dsp:cNvSpPr/>
      </dsp:nvSpPr>
      <dsp:spPr>
        <a:xfrm>
          <a:off x="2263236" y="1132848"/>
          <a:ext cx="1088595" cy="5180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3051"/>
              </a:lnTo>
              <a:lnTo>
                <a:pt x="1088595" y="353051"/>
              </a:lnTo>
              <a:lnTo>
                <a:pt x="1088595" y="51807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3DC36-E073-4A01-81B2-693A54CD83CF}">
      <dsp:nvSpPr>
        <dsp:cNvPr id="0" name=""/>
        <dsp:cNvSpPr/>
      </dsp:nvSpPr>
      <dsp:spPr>
        <a:xfrm>
          <a:off x="1174640" y="1132848"/>
          <a:ext cx="1088595" cy="518072"/>
        </a:xfrm>
        <a:custGeom>
          <a:avLst/>
          <a:gdLst/>
          <a:ahLst/>
          <a:cxnLst/>
          <a:rect l="0" t="0" r="0" b="0"/>
          <a:pathLst>
            <a:path>
              <a:moveTo>
                <a:pt x="1088595" y="0"/>
              </a:moveTo>
              <a:lnTo>
                <a:pt x="1088595" y="353051"/>
              </a:lnTo>
              <a:lnTo>
                <a:pt x="0" y="353051"/>
              </a:lnTo>
              <a:lnTo>
                <a:pt x="0" y="51807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7AD7E9-3205-483B-A35B-2CE9C8D60ADD}">
      <dsp:nvSpPr>
        <dsp:cNvPr id="0" name=""/>
        <dsp:cNvSpPr/>
      </dsp:nvSpPr>
      <dsp:spPr>
        <a:xfrm>
          <a:off x="1372567" y="1698"/>
          <a:ext cx="1781338" cy="11311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F9B690-BDD3-4C04-AA30-447D56963416}">
      <dsp:nvSpPr>
        <dsp:cNvPr id="0" name=""/>
        <dsp:cNvSpPr/>
      </dsp:nvSpPr>
      <dsp:spPr>
        <a:xfrm>
          <a:off x="1570493" y="189728"/>
          <a:ext cx="1781338" cy="11311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Computer Science</a:t>
          </a:r>
        </a:p>
      </dsp:txBody>
      <dsp:txXfrm>
        <a:off x="1603623" y="222858"/>
        <a:ext cx="1715078" cy="1064890"/>
      </dsp:txXfrm>
    </dsp:sp>
    <dsp:sp modelId="{8CC81C5E-E9ED-48DF-B680-E874CF90852B}">
      <dsp:nvSpPr>
        <dsp:cNvPr id="0" name=""/>
        <dsp:cNvSpPr/>
      </dsp:nvSpPr>
      <dsp:spPr>
        <a:xfrm>
          <a:off x="283971" y="1650921"/>
          <a:ext cx="1781338" cy="11311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18188-5418-41FC-8C41-FCEE68A9F2E7}">
      <dsp:nvSpPr>
        <dsp:cNvPr id="0" name=""/>
        <dsp:cNvSpPr/>
      </dsp:nvSpPr>
      <dsp:spPr>
        <a:xfrm>
          <a:off x="481898" y="1838951"/>
          <a:ext cx="1781338" cy="11311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Knowledge Engineering</a:t>
          </a:r>
        </a:p>
      </dsp:txBody>
      <dsp:txXfrm>
        <a:off x="515028" y="1872081"/>
        <a:ext cx="1715078" cy="1064890"/>
      </dsp:txXfrm>
    </dsp:sp>
    <dsp:sp modelId="{B9DF8887-4193-415F-88C3-00AD2DAB444D}">
      <dsp:nvSpPr>
        <dsp:cNvPr id="0" name=""/>
        <dsp:cNvSpPr/>
      </dsp:nvSpPr>
      <dsp:spPr>
        <a:xfrm>
          <a:off x="2461163" y="1650921"/>
          <a:ext cx="1781338" cy="11311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502A70-6EC8-4DFE-AC84-C786988430AF}">
      <dsp:nvSpPr>
        <dsp:cNvPr id="0" name=""/>
        <dsp:cNvSpPr/>
      </dsp:nvSpPr>
      <dsp:spPr>
        <a:xfrm>
          <a:off x="2659089" y="1838951"/>
          <a:ext cx="1781338" cy="11311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Computer Graphics</a:t>
          </a:r>
        </a:p>
      </dsp:txBody>
      <dsp:txXfrm>
        <a:off x="2692219" y="1872081"/>
        <a:ext cx="1715078" cy="1064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</a:defRPr>
            </a:lvl1pPr>
          </a:lstStyle>
          <a:p>
            <a:fld id="{6F338FD0-EB88-435B-9DC9-86F39639EA1D}" type="datetimeFigureOut">
              <a:rPr lang="en-US"/>
              <a:pPr/>
              <a:t>10/30/2019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875"/>
            <a:ext cx="4435475" cy="354013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7550" y="6746875"/>
            <a:ext cx="4435475" cy="354013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</a:defRPr>
            </a:lvl1pPr>
          </a:lstStyle>
          <a:p>
            <a:fld id="{E5EA824A-2CEB-4EBD-8D93-DDD415F80F8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17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40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5963" y="0"/>
            <a:ext cx="4437062" cy="3540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250B5128-5DA2-419D-84E5-FA54F38A2642}" type="datetimeFigureOut">
              <a:rPr lang="en-US"/>
              <a:pPr/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33400"/>
            <a:ext cx="3551237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2350" y="3373438"/>
            <a:ext cx="8189913" cy="3195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875"/>
            <a:ext cx="4435475" cy="3540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5963" y="6746875"/>
            <a:ext cx="4437062" cy="3540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3EA4F5DD-5A27-41D0-99D4-C7A9BC499D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091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DE87EB1F-354E-417F-A0B1-38FAFD927A07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02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DE87EB1F-354E-417F-A0B1-38FAFD927A07}" type="slidenum">
              <a:rPr lang="en-US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95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28650" lvl="1" indent="-171450">
              <a:buFontTx/>
              <a:buChar char="-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4F5DD-5A27-41D0-99D4-C7A9BC499D67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89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“An agent is anything that can be viewed as perceiving its environment through sensors and acting upon that environment through effectors"</a:t>
            </a:r>
            <a:br>
              <a:rPr lang="en-US" dirty="0"/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(Artificial Intelligence: A Modern Approach by Stuart Russell and Peter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Novig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actions of the agent’s actuators must be rational responses to the data received though its sensors.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4F5DD-5A27-41D0-99D4-C7A9BC499D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54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we might empower an agent with knowledge of its environment and require that the agent adjust its actions accordingly. The process of throwing a baseball is largely a reflex action but determining how and where to throw the ball requires knowledge of the current environment.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we might empower an agent with knowledge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its environment and require that the agent adjust its actions accordingly. The process of throwing a baseball is largely a reflex action but determining how and where to throw the ball requires knowledge of the current environment.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4F5DD-5A27-41D0-99D4-C7A9BC499D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62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DE87EB1F-354E-417F-A0B1-38FAFD927A07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67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DE87EB1F-354E-417F-A0B1-38FAFD927A07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20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DE87EB1F-354E-417F-A0B1-38FAFD927A07}" type="slidenum">
              <a:rPr lang="en-US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39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DE87EB1F-354E-417F-A0B1-38FAFD927A07}" type="slidenum">
              <a:rPr lang="en-US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81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DE87EB1F-354E-417F-A0B1-38FAFD927A07}" type="slidenum">
              <a:rPr lang="en-US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35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DE87EB1F-354E-417F-A0B1-38FAFD927A07}" type="slidenum">
              <a:rPr lang="en-US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76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8675"/>
            <a:ext cx="7772400" cy="941695"/>
          </a:xfr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02258"/>
            <a:ext cx="6400800" cy="75062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1637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C39E78-994F-4440-B829-2A269D88A852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EE996B-6A8C-4399-9F13-3B8E73DF81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42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BFB6B9-8C72-8141-B487-BEBED3514387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BE436F-E656-40A3-B5F0-D73AFDFCAC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0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04_Image Collection\01_ICON\Question\Hel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990600"/>
            <a:ext cx="5105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E:\04_Image Collection\01_ICON\Question\Help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5105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871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42622"/>
            <a:ext cx="7308376" cy="967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408"/>
            <a:ext cx="8229600" cy="4746015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rgbClr val="0F75BD"/>
              </a:buClr>
              <a:defRPr/>
            </a:lvl2pPr>
            <a:lvl3pPr marL="1201738" indent="-287338">
              <a:buClr>
                <a:schemeClr val="accent6"/>
              </a:buClr>
              <a:defRPr/>
            </a:lvl3pPr>
            <a:lvl4pPr>
              <a:buClr>
                <a:srgbClr val="0F75BD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4200" y="6477934"/>
            <a:ext cx="2133600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01FBD4-685F-4017-A7F9-731B05CDDE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i="1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2296066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3AF80B-B268-44A9-A80D-034EB7D439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4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02B0D2-2BA8-4EA4-B66D-E8B98A3F1A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03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809200-430B-9E48-BDBE-C2DB296BFDD0}" type="datetime1">
              <a:rPr lang="en-US" smtClean="0"/>
              <a:t>10/30/2019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756D46-DE20-41AD-80A2-B6694C9A23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B8288FC-0632-DF42-AB5E-75586C5AD1A0}" type="datetime1">
              <a:rPr lang="en-US" smtClean="0"/>
              <a:t>10/30/2019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1A8C18-C637-4E46-903B-F7475E644E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8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5D8E7A-0B47-074F-9139-0F267F86063C}" type="datetime1">
              <a:rPr lang="en-US" smtClean="0"/>
              <a:t>10/30/2019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1A8C18-C637-4E46-903B-F7475E644E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41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1B454CE-7231-2F47-9FA8-895410E4C3E2}" type="datetime1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6CE033-FBBA-48CA-9157-C7F3B8087C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43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1222B9-2FBB-AA42-8B75-FC0D4CC549E5}" type="datetime1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A535B1-FDCE-45D7-84FE-44C224A844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57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377950" y="274638"/>
            <a:ext cx="7308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AD9D2E56-BA15-654E-8872-E7B9249D327D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B81A8C18-C637-4E46-903B-F7475E644E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7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9pPr>
    </p:titleStyle>
    <p:bodyStyle>
      <a:lvl1pPr marL="463550" indent="-463550" algn="l" defTabSz="457200" rtl="0" eaLnBrk="1" fontAlgn="base" hangingPunct="1">
        <a:spcBef>
          <a:spcPct val="20000"/>
        </a:spcBef>
        <a:spcAft>
          <a:spcPct val="0"/>
        </a:spcAft>
        <a:buClr>
          <a:srgbClr val="F7941D"/>
        </a:buClr>
        <a:buFont typeface="Wingdings 2" panose="05020102010507070707" pitchFamily="18" charset="2"/>
        <a:buChar char=""/>
        <a:defRPr sz="32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860425" indent="-403225" algn="l" defTabSz="457200" rtl="0" eaLnBrk="1" fontAlgn="base" hangingPunct="1">
        <a:spcBef>
          <a:spcPct val="20000"/>
        </a:spcBef>
        <a:spcAft>
          <a:spcPct val="0"/>
        </a:spcAft>
        <a:buClr>
          <a:srgbClr val="0F75BD"/>
        </a:buClr>
        <a:buFont typeface="Wingdings" panose="05000000000000000000" pitchFamily="2" charset="2"/>
        <a:buChar char=""/>
        <a:defRPr sz="28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2pPr>
      <a:lvl3pPr marL="1146175" indent="-231775" algn="l" defTabSz="457200" rtl="0" eaLnBrk="1" fontAlgn="base" hangingPunct="1">
        <a:spcBef>
          <a:spcPct val="20000"/>
        </a:spcBef>
        <a:spcAft>
          <a:spcPct val="0"/>
        </a:spcAft>
        <a:buClr>
          <a:srgbClr val="F7941D"/>
        </a:buClr>
        <a:buFont typeface="Wingdings 2" panose="05020102010507070707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3pPr>
      <a:lvl4pPr marL="1597025" indent="-225425" algn="l" defTabSz="457200" rtl="0" eaLnBrk="1" fontAlgn="base" hangingPunct="1">
        <a:spcBef>
          <a:spcPct val="20000"/>
        </a:spcBef>
        <a:spcAft>
          <a:spcPct val="0"/>
        </a:spcAft>
        <a:buClr>
          <a:srgbClr val="0F75BD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4pPr>
      <a:lvl5pPr marL="2060575" indent="-231775" algn="l" defTabSz="457200" rtl="0" eaLnBrk="1" fontAlgn="base" hangingPunct="1">
        <a:spcBef>
          <a:spcPct val="20000"/>
        </a:spcBef>
        <a:spcAft>
          <a:spcPct val="0"/>
        </a:spcAft>
        <a:buClr>
          <a:srgbClr val="F7941D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678675"/>
            <a:ext cx="9144000" cy="190272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Computer Science and</a:t>
            </a:r>
            <a:br>
              <a:rPr lang="en-US" dirty="0"/>
            </a:br>
            <a:r>
              <a:rPr lang="en-US" dirty="0"/>
              <a:t>Artificial Intelligence</a:t>
            </a:r>
            <a:endParaRPr lang="vi-VN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3">
            <a:extLst>
              <a:ext uri="{FF2B5EF4-FFF2-40B4-BE49-F238E27FC236}">
                <a16:creationId xmlns:a16="http://schemas.microsoft.com/office/drawing/2014/main" id="{D2F94595-BB15-4D4A-BFD2-9DD025EA8D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655023"/>
          </a:xfrm>
        </p:spPr>
        <p:txBody>
          <a:bodyPr lIns="92075" tIns="46038" rIns="92075" bIns="46038"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Engineering track: </a:t>
            </a:r>
            <a:r>
              <a:rPr lang="en-US" dirty="0"/>
              <a:t>develop systems that exhibit intelligent behavior.</a:t>
            </a:r>
          </a:p>
          <a:p>
            <a:pPr lvl="1">
              <a:defRPr/>
            </a:pPr>
            <a:r>
              <a:rPr lang="en-US" dirty="0"/>
              <a:t>Performance oriented (produce a product that meets certain performance goals)</a:t>
            </a:r>
          </a:p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Theoretical track</a:t>
            </a:r>
            <a:r>
              <a:rPr lang="en-US" dirty="0"/>
              <a:t>: develop a computational understanding of animal—especially human—intelligence.  </a:t>
            </a:r>
          </a:p>
          <a:p>
            <a:pPr lvl="1">
              <a:defRPr/>
            </a:pPr>
            <a:r>
              <a:rPr lang="en-US" dirty="0"/>
              <a:t>Simulation oriented (expand our understanding of intelligence)</a:t>
            </a:r>
            <a:br>
              <a:rPr lang="en-US" dirty="0"/>
            </a:br>
            <a:endParaRPr lang="en-US" dirty="0"/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38EF3E13-9360-46DE-8870-CF8340755D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620000" cy="1143000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b="1" dirty="0"/>
              <a:t>Approaches to Research in Artificial Intelligence</a:t>
            </a:r>
            <a:endParaRPr lang="en-US" b="1" dirty="0">
              <a:solidFill>
                <a:srgbClr val="9A341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4B404-65BE-4128-A136-B26D28012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10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95CC-1F6E-4BD8-B6CF-878AC26E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Turing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0F30E-C335-49D6-9227-72ABDE92D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Turing test </a:t>
            </a:r>
            <a:r>
              <a:rPr lang="en-US" dirty="0"/>
              <a:t>(proposed by Alan Turing in 1950) has served as a benchmark in measuring progress in the field of artificial intelligence.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A4BF5-E637-4886-896D-0E2CC1FA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F4892-B504-4BB4-A404-1807690DC4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01158B-45FC-45EF-AD27-2F124705B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124200"/>
            <a:ext cx="4724400" cy="26456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E92889-E2E3-4712-95AE-DA14D10D9539}"/>
              </a:ext>
            </a:extLst>
          </p:cNvPr>
          <p:cNvSpPr/>
          <p:nvPr/>
        </p:nvSpPr>
        <p:spPr>
          <a:xfrm>
            <a:off x="3657600" y="5781146"/>
            <a:ext cx="5410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https://www.youtube.com/watch?v=3wLqsRLvV-c</a:t>
            </a:r>
          </a:p>
        </p:txBody>
      </p:sp>
    </p:spTree>
    <p:extLst>
      <p:ext uri="{BB962C8B-B14F-4D97-AF65-F5344CB8AC3E}">
        <p14:creationId xmlns:p14="http://schemas.microsoft.com/office/powerpoint/2010/main" val="1339847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3">
            <a:extLst>
              <a:ext uri="{FF2B5EF4-FFF2-40B4-BE49-F238E27FC236}">
                <a16:creationId xmlns:a16="http://schemas.microsoft.com/office/drawing/2014/main" id="{EAB0E768-F6ED-45A9-98AF-45B079CC13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sz="2800" dirty="0"/>
              <a:t>Test setup: Human interrogator communicates with test subject by typewriter.</a:t>
            </a:r>
          </a:p>
          <a:p>
            <a:pPr eaLnBrk="1" hangingPunct="1">
              <a:defRPr/>
            </a:pPr>
            <a:r>
              <a:rPr lang="en-US" sz="2800" dirty="0"/>
              <a:t>Test: Can the human interrogator distinguish whether the test subject is human or machine?</a:t>
            </a: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C32528C1-04F0-481C-8846-B8B1CEB5B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b="1" dirty="0"/>
              <a:t>Turing Test</a:t>
            </a:r>
            <a:endParaRPr lang="en-US" b="1" dirty="0">
              <a:solidFill>
                <a:srgbClr val="9A341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07E3D-6796-44BB-ADB4-F82D4BF4F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105485"/>
            <a:ext cx="3986213" cy="3039412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AA67C2D-AEAA-489E-81D6-000B879CC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12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/>
              <a:t>Content </a:t>
            </a:r>
          </a:p>
        </p:txBody>
      </p:sp>
      <p:sp>
        <p:nvSpPr>
          <p:cNvPr id="922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13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Intelligence and Machines</a:t>
            </a:r>
          </a:p>
          <a:p>
            <a:r>
              <a:rPr lang="en-US" b="1" dirty="0">
                <a:solidFill>
                  <a:srgbClr val="FF0000"/>
                </a:solidFill>
              </a:rPr>
              <a:t>Perception</a:t>
            </a:r>
          </a:p>
          <a:p>
            <a:r>
              <a:rPr lang="en-US" dirty="0"/>
              <a:t>Reasoning</a:t>
            </a:r>
          </a:p>
          <a:p>
            <a:r>
              <a:rPr lang="en-US" dirty="0"/>
              <a:t>Additional Areas of Research</a:t>
            </a:r>
          </a:p>
          <a:p>
            <a:r>
              <a:rPr lang="en-US" dirty="0"/>
              <a:t>Artificial Neural Networks</a:t>
            </a:r>
          </a:p>
          <a:p>
            <a:r>
              <a:rPr lang="en-US" dirty="0"/>
              <a:t>Robotics</a:t>
            </a:r>
          </a:p>
          <a:p>
            <a:r>
              <a:rPr lang="en-US" dirty="0"/>
              <a:t>Considering the Consequences</a:t>
            </a:r>
          </a:p>
          <a:p>
            <a:r>
              <a:rPr lang="en-US" dirty="0"/>
              <a:t>About Computer Science Department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</a:rPr>
              <a:t>NMCNTT2 -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60314553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6784-57D2-47AB-9131-9ADD23A2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F9C3A-D978-400D-A085-4A0E2DF60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To respond intelligently to the input from its sensors, an </a:t>
            </a:r>
            <a:r>
              <a:rPr lang="en-US" sz="2800" dirty="0">
                <a:solidFill>
                  <a:srgbClr val="FF0000"/>
                </a:solidFill>
              </a:rPr>
              <a:t>agent must be able to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understand that input </a:t>
            </a:r>
            <a:r>
              <a:rPr lang="en-US" sz="2800" dirty="0"/>
              <a:t>(perceive).</a:t>
            </a:r>
          </a:p>
          <a:p>
            <a:r>
              <a:rPr lang="en-US" sz="2800" dirty="0"/>
              <a:t>Two areas of research in perception that have proven to be especially challenging: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understanding images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0070C0"/>
                </a:solidFill>
              </a:rPr>
              <a:t>language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461E5-3854-4D9B-995D-A8261F3E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23D85-3112-4EDE-9B34-A33583CBB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DE2AF-DFF6-4ABC-B753-221BECA356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9"/>
          <a:stretch/>
        </p:blipFill>
        <p:spPr>
          <a:xfrm>
            <a:off x="2286000" y="3964891"/>
            <a:ext cx="4648200" cy="269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57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>
            <a:extLst>
              <a:ext uri="{FF2B5EF4-FFF2-40B4-BE49-F238E27FC236}">
                <a16:creationId xmlns:a16="http://schemas.microsoft.com/office/drawing/2014/main" id="{945AA980-9631-4F2B-890C-FC09BBECE6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sz="2800" dirty="0"/>
              <a:t>Template matching</a:t>
            </a:r>
          </a:p>
          <a:p>
            <a:pPr>
              <a:defRPr/>
            </a:pPr>
            <a:r>
              <a:rPr lang="en-US" sz="2800" dirty="0">
                <a:solidFill>
                  <a:srgbClr val="FF0000"/>
                </a:solidFill>
              </a:rPr>
              <a:t>Image processing </a:t>
            </a:r>
            <a:r>
              <a:rPr lang="en-US" sz="2800" dirty="0"/>
              <a:t>(identifying characteristics of the image)</a:t>
            </a:r>
          </a:p>
          <a:p>
            <a:pPr lvl="1" eaLnBrk="1" hangingPunct="1">
              <a:defRPr/>
            </a:pPr>
            <a:r>
              <a:rPr lang="en-US" sz="2400" dirty="0"/>
              <a:t>edge enhancement</a:t>
            </a:r>
          </a:p>
          <a:p>
            <a:pPr lvl="1" eaLnBrk="1" hangingPunct="1">
              <a:defRPr/>
            </a:pPr>
            <a:r>
              <a:rPr lang="en-US" sz="2400" dirty="0"/>
              <a:t>region finding</a:t>
            </a:r>
          </a:p>
          <a:p>
            <a:pPr lvl="1" eaLnBrk="1" hangingPunct="1">
              <a:defRPr/>
            </a:pPr>
            <a:r>
              <a:rPr lang="en-US" sz="2400" dirty="0"/>
              <a:t>smoothing</a:t>
            </a:r>
          </a:p>
          <a:p>
            <a:pPr>
              <a:defRPr/>
            </a:pPr>
            <a:r>
              <a:rPr lang="en-US" sz="2800" dirty="0">
                <a:solidFill>
                  <a:srgbClr val="FF0000"/>
                </a:solidFill>
              </a:rPr>
              <a:t>Image analysis </a:t>
            </a:r>
            <a:r>
              <a:rPr lang="en-US" sz="2800" dirty="0"/>
              <a:t>(the process of understanding what these characteristics mean)</a:t>
            </a: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0E4CEE40-BD45-46F1-85D9-7B2702A58D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228600"/>
            <a:ext cx="7543800" cy="1143000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b="1" dirty="0"/>
              <a:t>Techniques for Understanding Images</a:t>
            </a:r>
            <a:endParaRPr lang="en-US" b="1" dirty="0">
              <a:solidFill>
                <a:srgbClr val="9A341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BCC6E-09B6-4AFD-B586-B847BD33A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66" y="2347408"/>
            <a:ext cx="2945234" cy="1650442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0FB8BAA-0655-4328-B950-9C700A6F6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15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5FC90E-14E1-4D38-BFB0-585C624A6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94134"/>
            <a:ext cx="4236303" cy="4648166"/>
          </a:xfrm>
          <a:prstGeom prst="rect">
            <a:avLst/>
          </a:prstGeom>
        </p:spPr>
      </p:pic>
      <p:sp>
        <p:nvSpPr>
          <p:cNvPr id="12292" name="Rectangle 3">
            <a:extLst>
              <a:ext uri="{FF2B5EF4-FFF2-40B4-BE49-F238E27FC236}">
                <a16:creationId xmlns:a16="http://schemas.microsoft.com/office/drawing/2014/main" id="{0E5915E0-29D9-4E31-B6AC-FEBC2C1EC7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Syntactic Analysis</a:t>
            </a:r>
          </a:p>
          <a:p>
            <a:pPr eaLnBrk="1" hangingPunct="1">
              <a:defRPr/>
            </a:pPr>
            <a:r>
              <a:rPr lang="en-US" dirty="0"/>
              <a:t>Semantic Analysis</a:t>
            </a:r>
          </a:p>
          <a:p>
            <a:pPr eaLnBrk="1" hangingPunct="1">
              <a:defRPr/>
            </a:pPr>
            <a:r>
              <a:rPr lang="en-US" dirty="0"/>
              <a:t>Contextual Analysis</a:t>
            </a: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D27DCDA-84F8-4048-8656-3BE38EF73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Language Processing</a:t>
            </a:r>
            <a:endParaRPr lang="en-US" b="1" dirty="0">
              <a:solidFill>
                <a:srgbClr val="9A341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9E26C-54D0-4742-805B-E7208EFC85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7162800" y="63976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" charset="-128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ヒラギノ角ゴ Pro W3" pitchFamily="1" charset="-128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0-</a:t>
            </a:r>
            <a:fld id="{B9F98111-3492-41B1-B13C-B5F22FDB0FB9}" type="slidenum">
              <a:rPr lang="en-US" altLang="en-US" smtClean="0"/>
              <a:pPr/>
              <a:t>16</a:t>
            </a:fld>
            <a:endParaRPr lang="en-US" altLang="en-US" sz="10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47DF8909-7877-4368-8FD9-1CE7413E66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7950" y="274638"/>
            <a:ext cx="7308850" cy="808691"/>
          </a:xfrm>
        </p:spPr>
        <p:txBody>
          <a:bodyPr/>
          <a:lstStyle/>
          <a:p>
            <a:pPr eaLnBrk="1" hangingPunct="1"/>
            <a:r>
              <a:rPr lang="en-US" altLang="en-US" b="1" dirty="0"/>
              <a:t>A semantic net</a:t>
            </a:r>
          </a:p>
        </p:txBody>
      </p:sp>
      <p:pic>
        <p:nvPicPr>
          <p:cNvPr id="13316" name="Picture 3" descr="fig_10_27">
            <a:extLst>
              <a:ext uri="{FF2B5EF4-FFF2-40B4-BE49-F238E27FC236}">
                <a16:creationId xmlns:a16="http://schemas.microsoft.com/office/drawing/2014/main" id="{2E207E4E-F3CE-47C7-8721-DFC3AF01A5E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7277100" cy="497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CACA5-3841-4E7A-B9FA-F0D276572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17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/>
              <a:t>Content </a:t>
            </a:r>
          </a:p>
        </p:txBody>
      </p:sp>
      <p:sp>
        <p:nvSpPr>
          <p:cNvPr id="922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18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Intelligence and Machines</a:t>
            </a:r>
          </a:p>
          <a:p>
            <a:r>
              <a:rPr lang="en-US" dirty="0"/>
              <a:t>Perception</a:t>
            </a:r>
          </a:p>
          <a:p>
            <a:r>
              <a:rPr lang="en-US" b="1" dirty="0">
                <a:solidFill>
                  <a:srgbClr val="FF0000"/>
                </a:solidFill>
              </a:rPr>
              <a:t>Reasoning</a:t>
            </a:r>
          </a:p>
          <a:p>
            <a:r>
              <a:rPr lang="en-US" dirty="0"/>
              <a:t>Additional Areas of Research</a:t>
            </a:r>
          </a:p>
          <a:p>
            <a:r>
              <a:rPr lang="en-US" dirty="0"/>
              <a:t>Artificial Neural Networks</a:t>
            </a:r>
          </a:p>
          <a:p>
            <a:r>
              <a:rPr lang="en-US" dirty="0"/>
              <a:t>Robotics</a:t>
            </a:r>
          </a:p>
          <a:p>
            <a:r>
              <a:rPr lang="en-US" dirty="0"/>
              <a:t>Considering the Consequences</a:t>
            </a:r>
          </a:p>
          <a:p>
            <a:r>
              <a:rPr lang="en-US" dirty="0"/>
              <a:t>About Computer Science Department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</a:rPr>
              <a:t>NMCNTT2 -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13171713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5F2AF-B1C2-4259-A364-0BE3C650B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E39A-75BC-4708-B66B-01A74ECF0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Reasoning</a:t>
            </a:r>
            <a:r>
              <a:rPr lang="en-US" dirty="0"/>
              <a:t> is the act of </a:t>
            </a:r>
            <a:r>
              <a:rPr lang="en-US" dirty="0">
                <a:solidFill>
                  <a:srgbClr val="0070C0"/>
                </a:solidFill>
              </a:rPr>
              <a:t>deriving a conclusion</a:t>
            </a:r>
            <a:r>
              <a:rPr lang="en-US" dirty="0"/>
              <a:t> from certain premises using a given methodology.</a:t>
            </a:r>
          </a:p>
          <a:p>
            <a:r>
              <a:rPr lang="en-US" dirty="0">
                <a:solidFill>
                  <a:srgbClr val="FF0000"/>
                </a:solidFill>
              </a:rPr>
              <a:t>Reasoning</a:t>
            </a:r>
            <a:r>
              <a:rPr lang="en-US" dirty="0"/>
              <a:t> is a </a:t>
            </a:r>
            <a:r>
              <a:rPr lang="en-US" dirty="0">
                <a:solidFill>
                  <a:srgbClr val="0070C0"/>
                </a:solidFill>
              </a:rPr>
              <a:t>process</a:t>
            </a:r>
            <a:r>
              <a:rPr lang="en-US" dirty="0"/>
              <a:t> of </a:t>
            </a:r>
            <a:r>
              <a:rPr lang="en-US" dirty="0">
                <a:solidFill>
                  <a:srgbClr val="0070C0"/>
                </a:solidFill>
              </a:rPr>
              <a:t>thinking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Reasoning</a:t>
            </a:r>
            <a:r>
              <a:rPr lang="en-US" dirty="0"/>
              <a:t> is logically </a:t>
            </a:r>
            <a:r>
              <a:rPr lang="en-US" dirty="0">
                <a:solidFill>
                  <a:srgbClr val="0070C0"/>
                </a:solidFill>
              </a:rPr>
              <a:t>arguing</a:t>
            </a:r>
            <a:r>
              <a:rPr lang="en-US" dirty="0"/>
              <a:t>.</a:t>
            </a:r>
            <a:endParaRPr lang="ar-AE" dirty="0"/>
          </a:p>
          <a:p>
            <a:r>
              <a:rPr lang="en-US" dirty="0">
                <a:solidFill>
                  <a:srgbClr val="FF0000"/>
                </a:solidFill>
              </a:rPr>
              <a:t>Reasoning</a:t>
            </a:r>
            <a:r>
              <a:rPr lang="en-US" dirty="0"/>
              <a:t> is </a:t>
            </a:r>
            <a:r>
              <a:rPr lang="en-US" dirty="0">
                <a:solidFill>
                  <a:srgbClr val="0070C0"/>
                </a:solidFill>
              </a:rPr>
              <a:t>drawing inference</a:t>
            </a:r>
            <a:r>
              <a:rPr lang="en-US" dirty="0"/>
              <a:t>.</a:t>
            </a:r>
          </a:p>
          <a:p>
            <a:r>
              <a:rPr lang="en-US" dirty="0"/>
              <a:t>It must figure out what it needs to know from what it already knows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9AE33-C23F-4F46-92DC-5627C3FB9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CEBF7-C80B-4F8E-AF2C-717528F65B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82848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/>
              <a:t>Content </a:t>
            </a:r>
          </a:p>
        </p:txBody>
      </p:sp>
      <p:sp>
        <p:nvSpPr>
          <p:cNvPr id="922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2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Intelligence and Machines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Reasoning</a:t>
            </a:r>
          </a:p>
          <a:p>
            <a:r>
              <a:rPr lang="en-US" dirty="0"/>
              <a:t>Additional Areas of Research</a:t>
            </a:r>
          </a:p>
          <a:p>
            <a:r>
              <a:rPr lang="en-US" dirty="0"/>
              <a:t>Artificial Neural Networks</a:t>
            </a:r>
          </a:p>
          <a:p>
            <a:r>
              <a:rPr lang="en-US" dirty="0"/>
              <a:t>Robotics</a:t>
            </a:r>
          </a:p>
          <a:p>
            <a:r>
              <a:rPr lang="en-US" dirty="0"/>
              <a:t>Considering the Consequences</a:t>
            </a:r>
          </a:p>
          <a:p>
            <a:r>
              <a:rPr lang="en-US" dirty="0"/>
              <a:t>About Computer Science Department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</a:rPr>
              <a:t>NMCNTT2 - FIT - HCMUS 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B836-F6CD-4AFC-AEC5-AFA0C9F4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Reasoning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BB786-158D-4859-8458-417571B7D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If we know : </a:t>
            </a:r>
          </a:p>
          <a:p>
            <a:pPr>
              <a:buNone/>
            </a:pPr>
            <a:r>
              <a:rPr lang="en-US" dirty="0"/>
              <a:t>			</a:t>
            </a:r>
            <a:r>
              <a:rPr lang="en-US" i="1" dirty="0">
                <a:solidFill>
                  <a:srgbClr val="0000FF"/>
                </a:solidFill>
              </a:rPr>
              <a:t>Robins are birds</a:t>
            </a:r>
            <a:r>
              <a:rPr lang="en-US" dirty="0"/>
              <a:t>,  and</a:t>
            </a:r>
          </a:p>
          <a:p>
            <a:pPr>
              <a:buNone/>
            </a:pPr>
            <a:r>
              <a:rPr lang="en-US" i="1" dirty="0"/>
              <a:t>			</a:t>
            </a:r>
            <a:r>
              <a:rPr lang="en-US" i="1" dirty="0">
                <a:solidFill>
                  <a:srgbClr val="0000FF"/>
                </a:solidFill>
              </a:rPr>
              <a:t>All birds have wings</a:t>
            </a:r>
            <a:endParaRPr lang="en-US" dirty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dirty="0"/>
              <a:t> Then if we ask:</a:t>
            </a:r>
          </a:p>
          <a:p>
            <a:pPr>
              <a:buNone/>
            </a:pPr>
            <a:r>
              <a:rPr lang="en-US" i="1" dirty="0"/>
              <a:t>			</a:t>
            </a:r>
            <a:r>
              <a:rPr lang="en-US" i="1" dirty="0">
                <a:solidFill>
                  <a:srgbClr val="FF0000"/>
                </a:solidFill>
              </a:rPr>
              <a:t>Do robins have wings</a:t>
            </a:r>
            <a:r>
              <a:rPr lang="en-US" i="1" dirty="0"/>
              <a:t>?</a:t>
            </a:r>
            <a:endParaRPr lang="en-US" dirty="0"/>
          </a:p>
          <a:p>
            <a:pPr>
              <a:buNone/>
            </a:pPr>
            <a:r>
              <a:rPr lang="en-US" dirty="0"/>
              <a:t>To </a:t>
            </a:r>
            <a:r>
              <a:rPr lang="en-US" dirty="0">
                <a:solidFill>
                  <a:srgbClr val="C00000"/>
                </a:solidFill>
              </a:rPr>
              <a:t>answer</a:t>
            </a:r>
            <a:r>
              <a:rPr lang="en-US" dirty="0"/>
              <a:t> this question - some </a:t>
            </a:r>
            <a:r>
              <a:rPr lang="en-US" dirty="0">
                <a:solidFill>
                  <a:srgbClr val="0000CC"/>
                </a:solidFill>
              </a:rPr>
              <a:t>reasoning</a:t>
            </a:r>
            <a:r>
              <a:rPr lang="en-US" dirty="0"/>
              <a:t> must go.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A709E-9A33-4506-9CC0-16C2F0021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784E5-10E3-44F9-8AC8-3CEE48AED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1856829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029E-02D2-4EE3-A379-B7599E18E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Uncertainty in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4E6FB-DABA-4460-B499-40C803D4D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 world is an uncertain place; often the </a:t>
            </a:r>
            <a:r>
              <a:rPr lang="en-US" dirty="0">
                <a:solidFill>
                  <a:srgbClr val="C00000"/>
                </a:solidFill>
              </a:rPr>
              <a:t>Knowledge</a:t>
            </a:r>
            <a:r>
              <a:rPr lang="en-US" dirty="0"/>
              <a:t> is </a:t>
            </a:r>
            <a:r>
              <a:rPr lang="en-US" dirty="0">
                <a:solidFill>
                  <a:srgbClr val="0000CC"/>
                </a:solidFill>
              </a:rPr>
              <a:t>imperfect (</a:t>
            </a:r>
            <a:r>
              <a:rPr lang="en-US" dirty="0">
                <a:solidFill>
                  <a:srgbClr val="FF0000"/>
                </a:solidFill>
              </a:rPr>
              <a:t>Incomplete</a:t>
            </a:r>
            <a:r>
              <a:rPr lang="en-US" dirty="0">
                <a:solidFill>
                  <a:srgbClr val="0000CC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Inconsistent</a:t>
            </a:r>
            <a:r>
              <a:rPr lang="en-US" dirty="0">
                <a:solidFill>
                  <a:srgbClr val="0000CC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Changing</a:t>
            </a:r>
            <a:r>
              <a:rPr lang="en-US" dirty="0">
                <a:solidFill>
                  <a:srgbClr val="0000CC"/>
                </a:solidFill>
              </a:rPr>
              <a:t>) </a:t>
            </a:r>
            <a:r>
              <a:rPr lang="en-US" dirty="0"/>
              <a:t> which causes </a:t>
            </a:r>
            <a:r>
              <a:rPr lang="en-US" dirty="0">
                <a:solidFill>
                  <a:srgbClr val="0000CC"/>
                </a:solidFill>
              </a:rPr>
              <a:t>uncertainty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Therefore </a:t>
            </a:r>
            <a:r>
              <a:rPr lang="en-US" dirty="0">
                <a:solidFill>
                  <a:srgbClr val="0000CC"/>
                </a:solidFill>
              </a:rPr>
              <a:t>reasoning</a:t>
            </a:r>
            <a:r>
              <a:rPr lang="en-US" dirty="0"/>
              <a:t> must be </a:t>
            </a:r>
            <a:r>
              <a:rPr lang="en-US" dirty="0">
                <a:solidFill>
                  <a:srgbClr val="0000CC"/>
                </a:solidFill>
              </a:rPr>
              <a:t>able</a:t>
            </a:r>
            <a:r>
              <a:rPr lang="en-US" dirty="0"/>
              <a:t> to </a:t>
            </a:r>
            <a:r>
              <a:rPr lang="en-US" dirty="0">
                <a:solidFill>
                  <a:srgbClr val="0000CC"/>
                </a:solidFill>
              </a:rPr>
              <a:t>operate</a:t>
            </a:r>
            <a:r>
              <a:rPr lang="en-US" dirty="0"/>
              <a:t> under </a:t>
            </a:r>
            <a:r>
              <a:rPr lang="en-US" dirty="0">
                <a:solidFill>
                  <a:srgbClr val="0000CC"/>
                </a:solidFill>
              </a:rPr>
              <a:t>uncertainty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AI</a:t>
            </a:r>
            <a:r>
              <a:rPr lang="en-US" dirty="0"/>
              <a:t> systems must have </a:t>
            </a:r>
            <a:r>
              <a:rPr lang="en-US" dirty="0">
                <a:solidFill>
                  <a:srgbClr val="0000FF"/>
                </a:solidFill>
              </a:rPr>
              <a:t>ability</a:t>
            </a:r>
            <a:r>
              <a:rPr lang="en-US" dirty="0"/>
              <a:t> to </a:t>
            </a:r>
            <a:r>
              <a:rPr lang="en-US" dirty="0">
                <a:solidFill>
                  <a:srgbClr val="0000FF"/>
                </a:solidFill>
              </a:rPr>
              <a:t>reason</a:t>
            </a:r>
            <a:r>
              <a:rPr lang="en-US" dirty="0"/>
              <a:t> under conditions of </a:t>
            </a:r>
            <a:r>
              <a:rPr lang="en-US" dirty="0">
                <a:solidFill>
                  <a:srgbClr val="0000FF"/>
                </a:solidFill>
              </a:rPr>
              <a:t>uncertainty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sz="2000" dirty="0">
              <a:solidFill>
                <a:srgbClr val="0000CC"/>
              </a:solidFill>
            </a:endParaRPr>
          </a:p>
          <a:p>
            <a:pPr lvl="1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F5843-DE0B-4980-8102-CF2C12FD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A3230-31EF-48AA-9DD6-4769FCFE20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1685229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FB75-0341-44F9-A07D-09E6FC58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Reasoning under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609C0-DF6D-47BC-AC4C-EF059C510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 Many </a:t>
            </a:r>
            <a:r>
              <a:rPr lang="en-US" dirty="0">
                <a:solidFill>
                  <a:srgbClr val="FF0000"/>
                </a:solidFill>
              </a:rPr>
              <a:t>reasoning systems </a:t>
            </a:r>
            <a:r>
              <a:rPr lang="en-US" dirty="0"/>
              <a:t>provide capabilities for reasoning under uncertainty.</a:t>
            </a:r>
          </a:p>
          <a:p>
            <a:pPr marL="0" indent="0"/>
            <a:r>
              <a:rPr lang="en-US" dirty="0"/>
              <a:t> This is important when building </a:t>
            </a:r>
            <a:r>
              <a:rPr lang="en-US" dirty="0">
                <a:solidFill>
                  <a:srgbClr val="FF0000"/>
                </a:solidFill>
              </a:rPr>
              <a:t>situated reasoning agents</a:t>
            </a:r>
            <a:r>
              <a:rPr lang="en-US" dirty="0"/>
              <a:t> which must deal with uncertain representations of the world.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52C9C-A804-4763-B11B-9EA701760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7B966-42B1-4842-B305-9F3DE6F77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C391C-A5C8-43FE-BDC1-4588B31F9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974403"/>
            <a:ext cx="6360686" cy="223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91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A63F3-7BA1-4CAC-B605-DBB2F733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Reasoning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5AB5A-FEBE-4C50-A358-0C342CB2E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Production systems</a:t>
            </a:r>
          </a:p>
          <a:p>
            <a:r>
              <a:rPr lang="en-US" dirty="0"/>
              <a:t>Theorem provers</a:t>
            </a:r>
          </a:p>
          <a:p>
            <a:r>
              <a:rPr lang="en-US" dirty="0"/>
              <a:t>Deductive retrieval systems</a:t>
            </a:r>
          </a:p>
          <a:p>
            <a:r>
              <a:rPr lang="en-US" dirty="0"/>
              <a:t>Semantic networks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1ADD9-FC7A-41A0-90AE-E66B8EFE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2A006-5489-4FE6-A6EE-128854920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2583002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3">
            <a:extLst>
              <a:ext uri="{FF2B5EF4-FFF2-40B4-BE49-F238E27FC236}">
                <a16:creationId xmlns:a16="http://schemas.microsoft.com/office/drawing/2014/main" id="{3AA28DFB-72F1-4FAD-9AEB-BDEC75D83E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pPr eaLnBrk="1" hangingPunct="1">
              <a:buFont typeface="Times" pitchFamily="1" charset="0"/>
              <a:buNone/>
              <a:defRPr/>
            </a:pPr>
            <a:r>
              <a:rPr lang="en-US" sz="2800" dirty="0"/>
              <a:t>1. </a:t>
            </a:r>
            <a:r>
              <a:rPr lang="en-US" sz="2800" dirty="0">
                <a:solidFill>
                  <a:srgbClr val="FF0000"/>
                </a:solidFill>
              </a:rPr>
              <a:t>Collection of states</a:t>
            </a:r>
          </a:p>
          <a:p>
            <a:pPr lvl="1" eaLnBrk="1" hangingPunct="1">
              <a:defRPr/>
            </a:pPr>
            <a:r>
              <a:rPr lang="en-US" sz="2400" dirty="0"/>
              <a:t>Start (or initial) state</a:t>
            </a:r>
          </a:p>
          <a:p>
            <a:pPr lvl="1" eaLnBrk="1" hangingPunct="1">
              <a:defRPr/>
            </a:pPr>
            <a:r>
              <a:rPr lang="en-US" sz="2400" dirty="0"/>
              <a:t>Goal state (or states)</a:t>
            </a:r>
          </a:p>
          <a:p>
            <a:pPr eaLnBrk="1" hangingPunct="1">
              <a:buFont typeface="Times" pitchFamily="1" charset="0"/>
              <a:buNone/>
              <a:defRPr/>
            </a:pPr>
            <a:r>
              <a:rPr lang="en-US" sz="2800" dirty="0"/>
              <a:t>2. </a:t>
            </a:r>
            <a:r>
              <a:rPr lang="en-US" sz="2800" dirty="0">
                <a:solidFill>
                  <a:srgbClr val="FF0000"/>
                </a:solidFill>
              </a:rPr>
              <a:t>Collection of productions</a:t>
            </a:r>
            <a:r>
              <a:rPr lang="en-US" sz="2800" dirty="0"/>
              <a:t>: rules or moves</a:t>
            </a:r>
          </a:p>
          <a:p>
            <a:pPr lvl="1">
              <a:defRPr/>
            </a:pPr>
            <a:r>
              <a:rPr lang="en-US" sz="2400" dirty="0"/>
              <a:t>A production is an operation that can be performed in the application environment to move from one state to another</a:t>
            </a:r>
          </a:p>
          <a:p>
            <a:pPr lvl="1" eaLnBrk="1" hangingPunct="1">
              <a:defRPr/>
            </a:pPr>
            <a:r>
              <a:rPr lang="en-US" sz="2400" dirty="0"/>
              <a:t>Each production may have preconditions</a:t>
            </a:r>
          </a:p>
          <a:p>
            <a:pPr marL="457200" indent="-457200" eaLnBrk="1" hangingPunct="1">
              <a:buFont typeface="Times" pitchFamily="1" charset="0"/>
              <a:buNone/>
              <a:defRPr/>
            </a:pPr>
            <a:r>
              <a:rPr lang="en-US" sz="2800" dirty="0"/>
              <a:t>3. </a:t>
            </a:r>
            <a:r>
              <a:rPr lang="en-US" sz="2800" dirty="0">
                <a:solidFill>
                  <a:srgbClr val="FF0000"/>
                </a:solidFill>
              </a:rPr>
              <a:t>Control system</a:t>
            </a:r>
            <a:r>
              <a:rPr lang="en-US" sz="2800" dirty="0"/>
              <a:t>: decides which production to apply next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07059197-D7C0-4772-8F0B-03DCFBEF71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7543800" cy="1143000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b="1" dirty="0"/>
              <a:t>Production Systems</a:t>
            </a:r>
            <a:endParaRPr lang="en-US" b="1" dirty="0">
              <a:solidFill>
                <a:srgbClr val="9A341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84F0D-7493-43DC-A649-449B9FE8C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24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3">
            <a:extLst>
              <a:ext uri="{FF2B5EF4-FFF2-40B4-BE49-F238E27FC236}">
                <a16:creationId xmlns:a16="http://schemas.microsoft.com/office/drawing/2014/main" id="{FF3731F7-D42C-488E-ABE3-B203EED636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b="1" dirty="0"/>
              <a:t>State Graph:</a:t>
            </a:r>
            <a:r>
              <a:rPr lang="en-US" dirty="0"/>
              <a:t> All states and productions</a:t>
            </a:r>
          </a:p>
          <a:p>
            <a:pPr eaLnBrk="1" hangingPunct="1">
              <a:defRPr/>
            </a:pPr>
            <a:r>
              <a:rPr lang="en-US" b="1" dirty="0"/>
              <a:t>Search Tree:</a:t>
            </a:r>
            <a:r>
              <a:rPr lang="en-US" dirty="0"/>
              <a:t> A record of state transitions explored while searching for a goal state</a:t>
            </a:r>
          </a:p>
          <a:p>
            <a:pPr lvl="1" eaLnBrk="1" hangingPunct="1">
              <a:defRPr/>
            </a:pPr>
            <a:r>
              <a:rPr lang="en-US" dirty="0"/>
              <a:t>Breadth-first search</a:t>
            </a:r>
          </a:p>
          <a:p>
            <a:pPr lvl="1" eaLnBrk="1" hangingPunct="1">
              <a:defRPr/>
            </a:pPr>
            <a:r>
              <a:rPr lang="en-US" dirty="0"/>
              <a:t>Depth-first search</a:t>
            </a: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F26EB942-45AA-469B-B207-CE0AF19F7E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b="1" dirty="0"/>
              <a:t>Reasoning by Searching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82F67-7F93-4D8C-900D-36BF8CB17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25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812A30B3-1EF1-43C2-BBA8-A32D92A87A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7800" y="152400"/>
            <a:ext cx="7315200" cy="11430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A small portion of the eight-puzzle’s state graph</a:t>
            </a:r>
          </a:p>
        </p:txBody>
      </p:sp>
      <p:pic>
        <p:nvPicPr>
          <p:cNvPr id="16388" name="Picture 3" descr="fig_10_03">
            <a:extLst>
              <a:ext uri="{FF2B5EF4-FFF2-40B4-BE49-F238E27FC236}">
                <a16:creationId xmlns:a16="http://schemas.microsoft.com/office/drawing/2014/main" id="{F1F7B1F6-0DBE-4CF9-9CD6-651A87D4D97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6819900" cy="476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CB7BE-E55F-4092-9CE7-1765FBE8B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26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C5A09E0B-5A80-49C4-8DBE-9B203BE195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152400"/>
            <a:ext cx="7010400" cy="1143000"/>
          </a:xfrm>
        </p:spPr>
        <p:txBody>
          <a:bodyPr/>
          <a:lstStyle/>
          <a:p>
            <a:pPr eaLnBrk="1" hangingPunct="1"/>
            <a:r>
              <a:rPr lang="en-US" altLang="en-US" sz="3200" b="1" dirty="0"/>
              <a:t>Deductive reasoning in the context of a production system</a:t>
            </a:r>
          </a:p>
        </p:txBody>
      </p:sp>
      <p:pic>
        <p:nvPicPr>
          <p:cNvPr id="17412" name="Picture 3" descr="fig_10_04">
            <a:extLst>
              <a:ext uri="{FF2B5EF4-FFF2-40B4-BE49-F238E27FC236}">
                <a16:creationId xmlns:a16="http://schemas.microsoft.com/office/drawing/2014/main" id="{D718AE01-AEBC-4C76-9591-116560C4038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27086"/>
            <a:ext cx="7086600" cy="5412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B35CB-A664-4877-A629-88BD01640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27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DF499AD-B43B-4C60-8B6F-14A7972E81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305800" cy="9144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An unsolved eight-puzzle</a:t>
            </a:r>
          </a:p>
        </p:txBody>
      </p:sp>
      <p:pic>
        <p:nvPicPr>
          <p:cNvPr id="18436" name="Picture 3" descr="fig_10_05">
            <a:extLst>
              <a:ext uri="{FF2B5EF4-FFF2-40B4-BE49-F238E27FC236}">
                <a16:creationId xmlns:a16="http://schemas.microsoft.com/office/drawing/2014/main" id="{3368123C-B829-4AAB-806C-6E98FF2AB44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7" b="5682"/>
          <a:stretch>
            <a:fillRect/>
          </a:stretch>
        </p:blipFill>
        <p:spPr bwMode="auto">
          <a:xfrm>
            <a:off x="2743200" y="1905000"/>
            <a:ext cx="355917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CDCE54-FBE9-49B5-8C6F-BEE4157C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28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087CA6AE-0DD6-420A-BCBA-6972A750FC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7950" y="274638"/>
            <a:ext cx="7308850" cy="792162"/>
          </a:xfrm>
        </p:spPr>
        <p:txBody>
          <a:bodyPr/>
          <a:lstStyle/>
          <a:p>
            <a:pPr eaLnBrk="1" hangingPunct="1"/>
            <a:r>
              <a:rPr lang="en-US" altLang="en-US" b="1" dirty="0"/>
              <a:t>A sample search tree</a:t>
            </a:r>
          </a:p>
        </p:txBody>
      </p:sp>
      <p:pic>
        <p:nvPicPr>
          <p:cNvPr id="19460" name="Picture 3" descr="fig_10_06">
            <a:extLst>
              <a:ext uri="{FF2B5EF4-FFF2-40B4-BE49-F238E27FC236}">
                <a16:creationId xmlns:a16="http://schemas.microsoft.com/office/drawing/2014/main" id="{230F48FA-3936-4FCC-95AB-71F184E258A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16" y="1411340"/>
            <a:ext cx="8035968" cy="5431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3A59C-60EC-4AD4-AC1F-ABB03B92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29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B32E-0BCC-4079-A774-CAAF0030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2DE89-3625-4EFD-8A0A-0A2DA67B5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FF0000"/>
                </a:solidFill>
              </a:rPr>
              <a:t>Artificial intelligence</a:t>
            </a:r>
            <a:r>
              <a:rPr lang="en-US" sz="2800" b="1" dirty="0"/>
              <a:t> </a:t>
            </a:r>
            <a:r>
              <a:rPr lang="en-US" sz="2800" dirty="0"/>
              <a:t>is the field of computer science that seeks to </a:t>
            </a:r>
            <a:r>
              <a:rPr lang="en-US" sz="2800" dirty="0">
                <a:solidFill>
                  <a:srgbClr val="FF0000"/>
                </a:solidFill>
              </a:rPr>
              <a:t>build autonomous machines</a:t>
            </a:r>
          </a:p>
          <a:p>
            <a:pPr lvl="1"/>
            <a:r>
              <a:rPr lang="en-US" sz="2400" dirty="0"/>
              <a:t>machines that can carry out complex tasks </a:t>
            </a:r>
            <a:r>
              <a:rPr lang="en-US" sz="2400" dirty="0">
                <a:solidFill>
                  <a:srgbClr val="0070C0"/>
                </a:solidFill>
              </a:rPr>
              <a:t>without human intervention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machines be able to </a:t>
            </a:r>
            <a:r>
              <a:rPr lang="en-US" sz="2400" dirty="0">
                <a:solidFill>
                  <a:srgbClr val="0070C0"/>
                </a:solidFill>
              </a:rPr>
              <a:t>perceive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reason</a:t>
            </a:r>
            <a:r>
              <a:rPr lang="en-US" sz="2400" dirty="0"/>
              <a:t>.</a:t>
            </a:r>
          </a:p>
          <a:p>
            <a:r>
              <a:rPr lang="en-US" sz="2800" dirty="0"/>
              <a:t>The field of artificial intelligence is </a:t>
            </a:r>
            <a:r>
              <a:rPr lang="en-US" sz="2800" dirty="0">
                <a:solidFill>
                  <a:srgbClr val="FF0000"/>
                </a:solidFill>
              </a:rPr>
              <a:t>quite large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FF0000"/>
                </a:solidFill>
              </a:rPr>
              <a:t>merges with other subjects </a:t>
            </a:r>
            <a:r>
              <a:rPr lang="en-US" sz="2800" dirty="0"/>
              <a:t>such as psychology, neurology, mathematics, linguistics, and electrical and mechanical engineering.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5C8AD-BBFF-41D4-BEAC-E44A5E3D0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8B467-BB56-48BF-AB99-D21EB2DE1A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4026047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BF0F23D-5610-4233-96C8-71E984833D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7800" y="152400"/>
            <a:ext cx="7315200" cy="11430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Productions stacked for later execution</a:t>
            </a:r>
          </a:p>
        </p:txBody>
      </p:sp>
      <p:pic>
        <p:nvPicPr>
          <p:cNvPr id="20484" name="Picture 3" descr="fig_10_07">
            <a:extLst>
              <a:ext uri="{FF2B5EF4-FFF2-40B4-BE49-F238E27FC236}">
                <a16:creationId xmlns:a16="http://schemas.microsoft.com/office/drawing/2014/main" id="{BB5FF1A7-091A-4F7D-94ED-A21D21554DD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57400"/>
            <a:ext cx="6781800" cy="372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4E80B-6D41-4395-8ABE-E4107A4F2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30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3">
            <a:extLst>
              <a:ext uri="{FF2B5EF4-FFF2-40B4-BE49-F238E27FC236}">
                <a16:creationId xmlns:a16="http://schemas.microsoft.com/office/drawing/2014/main" id="{4E9C3BD2-0082-42AC-9515-0924BD11CA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b="1" dirty="0">
                <a:solidFill>
                  <a:srgbClr val="FF0000"/>
                </a:solidFill>
              </a:rPr>
              <a:t>Heuristic</a:t>
            </a:r>
            <a:r>
              <a:rPr lang="en-US" b="1" dirty="0"/>
              <a:t>:</a:t>
            </a:r>
            <a:r>
              <a:rPr lang="en-US" dirty="0"/>
              <a:t> A “rule of thumb” for making decisions</a:t>
            </a:r>
          </a:p>
          <a:p>
            <a:pPr eaLnBrk="1" hangingPunct="1">
              <a:defRPr/>
            </a:pPr>
            <a:r>
              <a:rPr lang="en-US" dirty="0"/>
              <a:t>Requirements for good heuristics</a:t>
            </a:r>
          </a:p>
          <a:p>
            <a:pPr lvl="1" eaLnBrk="1" hangingPunct="1">
              <a:defRPr/>
            </a:pPr>
            <a:r>
              <a:rPr lang="en-US" dirty="0"/>
              <a:t>Must be easier to compute than a complete solution</a:t>
            </a:r>
          </a:p>
          <a:p>
            <a:pPr lvl="1" eaLnBrk="1" hangingPunct="1">
              <a:defRPr/>
            </a:pPr>
            <a:r>
              <a:rPr lang="en-US" dirty="0"/>
              <a:t>Must provide a reasonable estimate of proximity to a goal</a:t>
            </a: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B5E20B94-3E1E-4710-9E71-2AF6DF648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b="1" dirty="0"/>
              <a:t>Heuristic Strategies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1C981-CB08-41D7-BF5B-4421B497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31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11ED004B-7668-42EE-89AC-D899606819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305800" cy="11430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An unsolved eight-puzzle</a:t>
            </a:r>
          </a:p>
        </p:txBody>
      </p:sp>
      <p:pic>
        <p:nvPicPr>
          <p:cNvPr id="22532" name="Picture 3" descr="fig_10_08">
            <a:extLst>
              <a:ext uri="{FF2B5EF4-FFF2-40B4-BE49-F238E27FC236}">
                <a16:creationId xmlns:a16="http://schemas.microsoft.com/office/drawing/2014/main" id="{6CFC8946-A4DD-4458-928E-928DF9D9489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51075"/>
            <a:ext cx="7620000" cy="341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9FF5B-92DB-49B7-9AB5-11798D6E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32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7BBD479F-6F5D-4A79-A60B-11C68ED0A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7800" y="152400"/>
            <a:ext cx="7315200" cy="11430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The beginnings of heuristic search</a:t>
            </a:r>
          </a:p>
        </p:txBody>
      </p:sp>
      <p:pic>
        <p:nvPicPr>
          <p:cNvPr id="24580" name="Picture 3" descr="fig_10_10">
            <a:extLst>
              <a:ext uri="{FF2B5EF4-FFF2-40B4-BE49-F238E27FC236}">
                <a16:creationId xmlns:a16="http://schemas.microsoft.com/office/drawing/2014/main" id="{DA40E003-5720-4605-8C7B-D273F57F462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28775"/>
            <a:ext cx="5715000" cy="47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B1655-C5BF-47FA-B8E9-9DE306B04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33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DDDC253-565A-46C5-8C70-317A25E620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The search tree after two passes</a:t>
            </a:r>
          </a:p>
        </p:txBody>
      </p:sp>
      <p:pic>
        <p:nvPicPr>
          <p:cNvPr id="25604" name="Picture 3" descr="fig_10_11">
            <a:extLst>
              <a:ext uri="{FF2B5EF4-FFF2-40B4-BE49-F238E27FC236}">
                <a16:creationId xmlns:a16="http://schemas.microsoft.com/office/drawing/2014/main" id="{41CB833E-1A17-477D-BC7F-81CAC967310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1371600"/>
            <a:ext cx="45402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2D28B-2B76-44EF-B1FE-2584CCA11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34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383FF974-BB53-4BBE-ACDD-019D399686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7800" y="152400"/>
            <a:ext cx="7315200" cy="11430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The search tree after three passes</a:t>
            </a:r>
          </a:p>
        </p:txBody>
      </p:sp>
      <p:pic>
        <p:nvPicPr>
          <p:cNvPr id="26628" name="Picture 3" descr="fig_10_12">
            <a:extLst>
              <a:ext uri="{FF2B5EF4-FFF2-40B4-BE49-F238E27FC236}">
                <a16:creationId xmlns:a16="http://schemas.microsoft.com/office/drawing/2014/main" id="{BDE12238-48A3-4061-985F-8E31FD5E9E6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1524000"/>
            <a:ext cx="44704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52C75-24E8-4820-8525-5B80939C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35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fig_10_13">
            <a:extLst>
              <a:ext uri="{FF2B5EF4-FFF2-40B4-BE49-F238E27FC236}">
                <a16:creationId xmlns:a16="http://schemas.microsoft.com/office/drawing/2014/main" id="{A88B726E-6FED-4E66-BB42-5768F5496EC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9211"/>
            <a:ext cx="5715000" cy="659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770A2-A003-4246-A746-BA279373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36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/>
              <a:t>Content </a:t>
            </a:r>
          </a:p>
        </p:txBody>
      </p:sp>
      <p:sp>
        <p:nvSpPr>
          <p:cNvPr id="922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37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Intelligence and Machines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Reasoning</a:t>
            </a:r>
          </a:p>
          <a:p>
            <a:r>
              <a:rPr lang="en-US" b="1" dirty="0">
                <a:solidFill>
                  <a:srgbClr val="FF0000"/>
                </a:solidFill>
              </a:rPr>
              <a:t>Additional Areas of Research</a:t>
            </a:r>
          </a:p>
          <a:p>
            <a:r>
              <a:rPr lang="en-US" dirty="0"/>
              <a:t>Artificial Neural Networks</a:t>
            </a:r>
          </a:p>
          <a:p>
            <a:r>
              <a:rPr lang="en-US" dirty="0"/>
              <a:t>Robotics</a:t>
            </a:r>
          </a:p>
          <a:p>
            <a:r>
              <a:rPr lang="en-US" dirty="0"/>
              <a:t>Considering the Consequences</a:t>
            </a:r>
          </a:p>
          <a:p>
            <a:r>
              <a:rPr lang="en-US" dirty="0"/>
              <a:t>About Computer Science Department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</a:rPr>
              <a:t>NMCNTT2 -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49089147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3">
            <a:extLst>
              <a:ext uri="{FF2B5EF4-FFF2-40B4-BE49-F238E27FC236}">
                <a16:creationId xmlns:a16="http://schemas.microsoft.com/office/drawing/2014/main" id="{FF31B164-F19E-467A-9E6E-3880E11C26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Representation and storage</a:t>
            </a:r>
          </a:p>
          <a:p>
            <a:pPr eaLnBrk="1" hangingPunct="1">
              <a:defRPr/>
            </a:pPr>
            <a:r>
              <a:rPr lang="en-US" dirty="0"/>
              <a:t>Accessing relevant information</a:t>
            </a:r>
          </a:p>
          <a:p>
            <a:pPr lvl="1">
              <a:defRPr/>
            </a:pPr>
            <a:r>
              <a:rPr lang="en-US" dirty="0"/>
              <a:t>Meta-Reasoning (reasoning about reasoning)</a:t>
            </a:r>
          </a:p>
          <a:p>
            <a:pPr lvl="1" eaLnBrk="1" hangingPunct="1">
              <a:defRPr/>
            </a:pPr>
            <a:r>
              <a:rPr lang="en-US" dirty="0"/>
              <a:t>Closed-World Assumption</a:t>
            </a:r>
          </a:p>
          <a:p>
            <a:pPr eaLnBrk="1" hangingPunct="1">
              <a:defRPr/>
            </a:pPr>
            <a:r>
              <a:rPr lang="en-US" dirty="0"/>
              <a:t>Frame problem</a:t>
            </a:r>
          </a:p>
          <a:p>
            <a:pPr lvl="1">
              <a:defRPr/>
            </a:pPr>
            <a:r>
              <a:rPr lang="en-US" dirty="0"/>
              <a:t>Keeping stored knowledge up to date in a changing environment</a:t>
            </a: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52E2A9C9-5DCB-4964-A80E-FF0EE3D56D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Handling Real-World Knowledge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D8BB4-1EB8-4480-AF86-ACE513AD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38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3">
            <a:extLst>
              <a:ext uri="{FF2B5EF4-FFF2-40B4-BE49-F238E27FC236}">
                <a16:creationId xmlns:a16="http://schemas.microsoft.com/office/drawing/2014/main" id="{B9C5EE7E-26E0-4245-899B-C5D5B1D77D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rgbClr val="FF0000"/>
                </a:solidFill>
              </a:rPr>
              <a:t>Imitation</a:t>
            </a:r>
          </a:p>
          <a:p>
            <a:pPr lvl="1">
              <a:defRPr/>
            </a:pPr>
            <a:r>
              <a:rPr lang="en-US" dirty="0"/>
              <a:t>directly demonstrates the steps in a task and the computer simply records the steps.</a:t>
            </a: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F46A795D-E775-4B86-8A50-660C5654F4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587EB-FD9B-41BE-88A7-FD8A0BFA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39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BB62B8-BB87-4572-A806-D7B37B51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721362"/>
            <a:ext cx="5486400" cy="40312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A56E-646E-45BF-A292-1839277D2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AI?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033E31-FB24-411C-A4A7-FFB62DEA9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8" y="884623"/>
            <a:ext cx="8493228" cy="57133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2675-6C27-4281-808D-ED6D0F70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147CB-2827-4B88-B0E4-7125F5F6D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491024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7E20F-1B29-41B9-9767-ABCCADE6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D409F-0E11-4F0B-92F2-3C8FF482E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Supervised learning</a:t>
            </a:r>
          </a:p>
          <a:p>
            <a:pPr lvl="1"/>
            <a:r>
              <a:rPr lang="en-US" dirty="0"/>
              <a:t>Task of learning a function that maps an input to an output based on example input-output pairs.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773FC-6A53-4865-ACB7-25B53997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BB40E-EEF8-44CB-BFE4-A50D17224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FBCF35-C23A-4369-A538-EB8808A40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587" y="3258822"/>
            <a:ext cx="57340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25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6BDAF-2655-4367-AFA6-CBD06C1E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BE287-E757-4FD8-9886-B01C73879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46015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Unsupervised Learning</a:t>
            </a:r>
          </a:p>
          <a:p>
            <a:pPr lvl="1"/>
            <a:r>
              <a:rPr lang="en-US" sz="2400" dirty="0"/>
              <a:t>learns from test data that has not been labeled, classified or categorized</a:t>
            </a:r>
          </a:p>
          <a:p>
            <a:pPr lvl="1"/>
            <a:r>
              <a:rPr lang="en-US" sz="2400" dirty="0"/>
              <a:t>Instead of responding to feedback, unsupervised learning identifies commonalities in the data and reacts based on the presence or absence of such commonalities in each new piece of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B2856-15F1-4657-A0ED-0AECF65F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8F483-6F4D-406E-B37F-BC88AF6086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45916-26C5-481E-8C3C-85879C3C1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042986"/>
            <a:ext cx="5514975" cy="27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10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5EE8-7105-4B71-B6B7-0A3F4CB4D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96254-C9A0-4916-8F7E-3505F153E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Reinforcement learning</a:t>
            </a:r>
          </a:p>
          <a:p>
            <a:pPr lvl="1"/>
            <a:r>
              <a:rPr lang="en-US" sz="2400" dirty="0"/>
              <a:t>refers to goal-oriented algorithms, which learn how to take actions in an environment so as to maximize some notion of cumulative reward.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E26BD-D02D-42F3-80F6-32BD4AD6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F5C73-EE7F-489B-8A9D-EB46D8ECE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C0D7F-1CC9-426B-AC93-846A67F17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2814631"/>
            <a:ext cx="3982774" cy="384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45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3F61-745E-4151-8CDF-EBD6284E3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Genetic Algorithms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8E7B9-CE57-44D0-81A7-7B8EEC325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There are </a:t>
            </a:r>
            <a:r>
              <a:rPr lang="en-US" sz="2800" dirty="0">
                <a:solidFill>
                  <a:srgbClr val="0070C0"/>
                </a:solidFill>
              </a:rPr>
              <a:t>some problems that are too</a:t>
            </a:r>
            <a:br>
              <a:rPr lang="en-US" sz="2800" dirty="0">
                <a:solidFill>
                  <a:srgbClr val="0070C0"/>
                </a:solidFill>
              </a:rPr>
            </a:br>
            <a:r>
              <a:rPr lang="en-US" sz="2800" dirty="0">
                <a:solidFill>
                  <a:srgbClr val="0070C0"/>
                </a:solidFill>
              </a:rPr>
              <a:t>complex to be solved </a:t>
            </a:r>
            <a:r>
              <a:rPr lang="en-US" sz="2800" dirty="0"/>
              <a:t>such as:</a:t>
            </a:r>
          </a:p>
          <a:p>
            <a:pPr lvl="1"/>
            <a:r>
              <a:rPr lang="en-US" sz="2400" dirty="0"/>
              <a:t>execution exceeds available memory or</a:t>
            </a:r>
          </a:p>
          <a:p>
            <a:pPr lvl="1"/>
            <a:r>
              <a:rPr lang="en-US" sz="2400" dirty="0"/>
              <a:t>cannot be completed within a reasonable amount of time.</a:t>
            </a:r>
          </a:p>
          <a:p>
            <a:r>
              <a:rPr lang="en-US" sz="2800" dirty="0"/>
              <a:t>A solution can sometimes be discovered through an evolutionary process involving many </a:t>
            </a:r>
            <a:r>
              <a:rPr lang="en-US" sz="2800" dirty="0">
                <a:solidFill>
                  <a:srgbClr val="0070C0"/>
                </a:solidFill>
              </a:rPr>
              <a:t>generations of trial solutions</a:t>
            </a:r>
            <a:r>
              <a:rPr lang="en-US" sz="2800" dirty="0"/>
              <a:t>. </a:t>
            </a:r>
          </a:p>
          <a:p>
            <a:pPr lvl="1"/>
            <a:r>
              <a:rPr lang="en-US" sz="2400" dirty="0"/>
              <a:t>This strategy is the foundation for what is called </a:t>
            </a:r>
            <a:r>
              <a:rPr lang="en-US" sz="2400" dirty="0">
                <a:solidFill>
                  <a:srgbClr val="FF0000"/>
                </a:solidFill>
              </a:rPr>
              <a:t>genetic algorithms</a:t>
            </a:r>
            <a:r>
              <a:rPr lang="en-US" sz="2400" dirty="0"/>
              <a:t>.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FEF1-02B3-4BF6-BF4A-A7236E99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2A64D-E6C5-4D57-BECB-E02C5CA73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3329769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A54A048-6A7B-43B5-880D-6C4821B53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8839200" cy="5486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Begins by </a:t>
            </a:r>
            <a:r>
              <a:rPr lang="en-US" dirty="0">
                <a:solidFill>
                  <a:srgbClr val="FF0000"/>
                </a:solidFill>
              </a:rPr>
              <a:t>generating a random pool of trial solutions</a:t>
            </a:r>
            <a:r>
              <a:rPr lang="en-US" dirty="0"/>
              <a:t>:</a:t>
            </a:r>
          </a:p>
          <a:p>
            <a:pPr lvl="1" eaLnBrk="1" hangingPunct="1">
              <a:defRPr/>
            </a:pPr>
            <a:r>
              <a:rPr lang="en-US" dirty="0"/>
              <a:t>Each solution is a </a:t>
            </a:r>
            <a:r>
              <a:rPr lang="en-US" b="1" dirty="0"/>
              <a:t>chromosome</a:t>
            </a:r>
          </a:p>
          <a:p>
            <a:pPr lvl="1" eaLnBrk="1" hangingPunct="1">
              <a:defRPr/>
            </a:pPr>
            <a:r>
              <a:rPr lang="en-US" dirty="0"/>
              <a:t>Each component of a chromosome is a </a:t>
            </a:r>
            <a:r>
              <a:rPr lang="en-US" b="1" dirty="0"/>
              <a:t>gene</a:t>
            </a:r>
            <a:r>
              <a:rPr lang="en-US" dirty="0"/>
              <a:t> 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FF0000"/>
                </a:solidFill>
              </a:rPr>
              <a:t>Repeatedly generate new pools</a:t>
            </a:r>
            <a:r>
              <a:rPr lang="en-US" dirty="0"/>
              <a:t> </a:t>
            </a:r>
          </a:p>
          <a:p>
            <a:pPr lvl="1" eaLnBrk="1" hangingPunct="1">
              <a:defRPr/>
            </a:pPr>
            <a:r>
              <a:rPr lang="en-US" dirty="0"/>
              <a:t>Each new chromosome is an offspring of two parents from the previous pool</a:t>
            </a:r>
          </a:p>
          <a:p>
            <a:pPr lvl="1" eaLnBrk="1" hangingPunct="1">
              <a:defRPr/>
            </a:pPr>
            <a:r>
              <a:rPr lang="en-US" dirty="0"/>
              <a:t>Probabilistic preference used to select parents</a:t>
            </a:r>
          </a:p>
          <a:p>
            <a:pPr lvl="1" eaLnBrk="1" hangingPunct="1">
              <a:defRPr/>
            </a:pPr>
            <a:r>
              <a:rPr lang="en-US" dirty="0"/>
              <a:t>Each offspring is a combination of the parent’s genes</a:t>
            </a:r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30722" name="Title 1">
            <a:extLst>
              <a:ext uri="{FF2B5EF4-FFF2-40B4-BE49-F238E27FC236}">
                <a16:creationId xmlns:a16="http://schemas.microsoft.com/office/drawing/2014/main" id="{4D9B9B8D-C515-4E24-BB3A-0826FE5B3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Genetic Algorithms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A8673-3786-4E0F-A9FD-1D0F9CA22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44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/>
              <a:t>Content </a:t>
            </a:r>
          </a:p>
        </p:txBody>
      </p:sp>
      <p:sp>
        <p:nvSpPr>
          <p:cNvPr id="922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45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Intelligence and Machines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Reasoning</a:t>
            </a:r>
          </a:p>
          <a:p>
            <a:r>
              <a:rPr lang="en-US" dirty="0"/>
              <a:t>Additional Areas of Research</a:t>
            </a:r>
          </a:p>
          <a:p>
            <a:r>
              <a:rPr lang="en-US" b="1" dirty="0">
                <a:solidFill>
                  <a:srgbClr val="FF0000"/>
                </a:solidFill>
              </a:rPr>
              <a:t>Artificial Neural Networks</a:t>
            </a:r>
          </a:p>
          <a:p>
            <a:r>
              <a:rPr lang="en-US" dirty="0"/>
              <a:t>Robotics</a:t>
            </a:r>
          </a:p>
          <a:p>
            <a:r>
              <a:rPr lang="en-US" dirty="0"/>
              <a:t>Considering the Consequences</a:t>
            </a:r>
          </a:p>
          <a:p>
            <a:r>
              <a:rPr lang="en-US" dirty="0"/>
              <a:t>About Computer Science Department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</a:rPr>
              <a:t>NMCNTT2 -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44036800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B232D-9BFF-49A1-B44E-BD40B036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Artificial Neural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43033-0C3B-47F9-B056-BD9183156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researchers are turning to approaches that leverage phenomena observed in nature.</a:t>
            </a:r>
          </a:p>
          <a:p>
            <a:pPr lvl="1"/>
            <a:r>
              <a:rPr lang="en-US" dirty="0"/>
              <a:t>One such approach is genetic algorithms presented in the previous section. </a:t>
            </a:r>
          </a:p>
          <a:p>
            <a:pPr lvl="1"/>
            <a:r>
              <a:rPr lang="en-US" dirty="0"/>
              <a:t>Another approach is the </a:t>
            </a:r>
            <a:r>
              <a:rPr lang="en-US" dirty="0">
                <a:solidFill>
                  <a:srgbClr val="FF0000"/>
                </a:solidFill>
              </a:rPr>
              <a:t>artificial neural network</a:t>
            </a:r>
            <a:r>
              <a:rPr lang="en-US" dirty="0"/>
              <a:t> (human mind)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F6F43-8A4F-4AE5-B29F-38CE0EA4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7DB-5F05-4DF5-A44B-0F62605AC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354841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3">
            <a:extLst>
              <a:ext uri="{FF2B5EF4-FFF2-40B4-BE49-F238E27FC236}">
                <a16:creationId xmlns:a16="http://schemas.microsoft.com/office/drawing/2014/main" id="{712B2173-9114-4A4F-BCE9-455E855419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dirty="0"/>
              <a:t>Artificial Neuron</a:t>
            </a:r>
          </a:p>
          <a:p>
            <a:pPr lvl="1" eaLnBrk="1" hangingPunct="1">
              <a:defRPr/>
            </a:pPr>
            <a:r>
              <a:rPr lang="en-US" dirty="0"/>
              <a:t>Each input is multiplied by a weighting factor.</a:t>
            </a:r>
          </a:p>
          <a:p>
            <a:pPr lvl="1" eaLnBrk="1" hangingPunct="1">
              <a:defRPr/>
            </a:pPr>
            <a:r>
              <a:rPr lang="en-US" dirty="0"/>
              <a:t>Output is 1 if sum of weighted inputs exceeds the threshold value; 0 otherwise.</a:t>
            </a:r>
          </a:p>
          <a:p>
            <a:pPr eaLnBrk="1" hangingPunct="1">
              <a:defRPr/>
            </a:pPr>
            <a:r>
              <a:rPr lang="en-US" dirty="0"/>
              <a:t>Network is programmed by adjusting weights using feedback from examples.</a:t>
            </a: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3A46DF5-1BAA-4836-9F5F-6D7CF8472E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b="1" dirty="0"/>
              <a:t>Artificial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B95F8-9B82-4317-A2B0-A2F98555B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47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F97AC907-65B2-40C6-8B4C-B4832F058A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52400"/>
            <a:ext cx="7239000" cy="11430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A neuron in a living biological system</a:t>
            </a:r>
          </a:p>
        </p:txBody>
      </p:sp>
      <p:pic>
        <p:nvPicPr>
          <p:cNvPr id="32772" name="Picture 3" descr="fig_10_14">
            <a:extLst>
              <a:ext uri="{FF2B5EF4-FFF2-40B4-BE49-F238E27FC236}">
                <a16:creationId xmlns:a16="http://schemas.microsoft.com/office/drawing/2014/main" id="{4B225B5E-F936-4F02-9FD4-EAA80BE5A89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7391400" cy="372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525D9-AA4F-4BA5-A175-5C236350B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48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653BBC0F-0833-41EA-8106-4AEB58900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7543800" cy="11430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The activities within a processing unit</a:t>
            </a:r>
          </a:p>
        </p:txBody>
      </p:sp>
      <p:pic>
        <p:nvPicPr>
          <p:cNvPr id="33796" name="Picture 6">
            <a:extLst>
              <a:ext uri="{FF2B5EF4-FFF2-40B4-BE49-F238E27FC236}">
                <a16:creationId xmlns:a16="http://schemas.microsoft.com/office/drawing/2014/main" id="{E0411B5E-C2CB-444B-B6A9-3DCEE3C2A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1200"/>
            <a:ext cx="8888413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D24E31-1AE9-48DE-8872-E9CCB57B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49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FEBCB-EA60-4FA8-A4C3-130993B53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25" y="4390557"/>
            <a:ext cx="5787776" cy="2423965"/>
          </a:xfrm>
          <a:prstGeom prst="rect">
            <a:avLst/>
          </a:prstGeom>
        </p:spPr>
      </p:pic>
      <p:sp>
        <p:nvSpPr>
          <p:cNvPr id="5124" name="Rectangle 3">
            <a:extLst>
              <a:ext uri="{FF2B5EF4-FFF2-40B4-BE49-F238E27FC236}">
                <a16:creationId xmlns:a16="http://schemas.microsoft.com/office/drawing/2014/main" id="{D0945E30-CC4B-4834-AFBB-8DF336B245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sz="2400" b="1" dirty="0">
                <a:solidFill>
                  <a:srgbClr val="FF0000"/>
                </a:solidFill>
              </a:rPr>
              <a:t>Agent</a:t>
            </a:r>
            <a:r>
              <a:rPr lang="en-US" sz="2400" b="1" dirty="0"/>
              <a:t>:</a:t>
            </a:r>
            <a:r>
              <a:rPr lang="en-US" sz="2400" dirty="0"/>
              <a:t> A “device” that responds to stimuli from its environment</a:t>
            </a:r>
          </a:p>
          <a:p>
            <a:pPr lvl="1">
              <a:defRPr/>
            </a:pPr>
            <a:r>
              <a:rPr lang="en-US" sz="2000" dirty="0">
                <a:solidFill>
                  <a:srgbClr val="0070C0"/>
                </a:solidFill>
              </a:rPr>
              <a:t>Sensors </a:t>
            </a:r>
            <a:r>
              <a:rPr lang="en-US" sz="2000" dirty="0"/>
              <a:t>(microphones, cameras, range sensors, and air or soil sampling devices, …)</a:t>
            </a:r>
          </a:p>
          <a:p>
            <a:pPr lvl="1">
              <a:defRPr/>
            </a:pPr>
            <a:r>
              <a:rPr lang="en-US" sz="2000" dirty="0">
                <a:solidFill>
                  <a:srgbClr val="0070C0"/>
                </a:solidFill>
              </a:rPr>
              <a:t>Actuators </a:t>
            </a:r>
            <a:r>
              <a:rPr lang="en-US" sz="2000" dirty="0"/>
              <a:t>(wheels, legs, wings, grippers, and speech synthesizers,…)</a:t>
            </a:r>
          </a:p>
          <a:p>
            <a:pPr eaLnBrk="1" hangingPunct="1">
              <a:defRPr/>
            </a:pPr>
            <a:r>
              <a:rPr lang="en-US" sz="2400" dirty="0"/>
              <a:t>Much of the research in artificial intelligence can be viewed in the context of </a:t>
            </a:r>
            <a:r>
              <a:rPr lang="en-US" sz="2400" dirty="0">
                <a:solidFill>
                  <a:srgbClr val="0070C0"/>
                </a:solidFill>
              </a:rPr>
              <a:t>building agents that behave intelligently</a:t>
            </a: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D6ACD9B-51B4-4E55-808E-AC5903BEF5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b="1" dirty="0"/>
              <a:t>Intelligent Agents</a:t>
            </a:r>
            <a:endParaRPr lang="en-US" b="1" dirty="0">
              <a:solidFill>
                <a:srgbClr val="9A3416"/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3D87178-1D5D-46B3-B8AD-DBE3263B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200" y="6477934"/>
            <a:ext cx="2133600" cy="365125"/>
          </a:xfrm>
        </p:spPr>
        <p:txBody>
          <a:bodyPr/>
          <a:lstStyle/>
          <a:p>
            <a:fld id="{6F01FBD4-685F-4017-A7F9-731B05CDDEB4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61EB7C04-CE71-405A-AFCC-E0A8EFE73A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7924800" cy="11430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	A neural network with two different programs</a:t>
            </a:r>
          </a:p>
        </p:txBody>
      </p:sp>
      <p:pic>
        <p:nvPicPr>
          <p:cNvPr id="35844" name="Picture 5">
            <a:extLst>
              <a:ext uri="{FF2B5EF4-FFF2-40B4-BE49-F238E27FC236}">
                <a16:creationId xmlns:a16="http://schemas.microsoft.com/office/drawing/2014/main" id="{EF9682E6-EBCC-47DA-BAE3-871ECA78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8367713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F678D-D268-4316-8B26-B2DD5EC37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50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/>
              <a:t>Content </a:t>
            </a:r>
          </a:p>
        </p:txBody>
      </p:sp>
      <p:sp>
        <p:nvSpPr>
          <p:cNvPr id="922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51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Intelligence and Machines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Reasoning</a:t>
            </a:r>
          </a:p>
          <a:p>
            <a:r>
              <a:rPr lang="en-US" dirty="0"/>
              <a:t>Additional Areas of Research</a:t>
            </a:r>
          </a:p>
          <a:p>
            <a:r>
              <a:rPr lang="en-US" dirty="0"/>
              <a:t>Artificial Neural Networks</a:t>
            </a:r>
          </a:p>
          <a:p>
            <a:r>
              <a:rPr lang="en-US" b="1" dirty="0">
                <a:solidFill>
                  <a:srgbClr val="FF0000"/>
                </a:solidFill>
              </a:rPr>
              <a:t>Robotics</a:t>
            </a:r>
          </a:p>
          <a:p>
            <a:r>
              <a:rPr lang="en-US" dirty="0"/>
              <a:t>Considering the Consequences</a:t>
            </a:r>
          </a:p>
          <a:p>
            <a:r>
              <a:rPr lang="en-US" dirty="0"/>
              <a:t>About Computer Science Department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</a:rPr>
              <a:t>NMCNTT2 -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104473807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3">
            <a:extLst>
              <a:ext uri="{FF2B5EF4-FFF2-40B4-BE49-F238E27FC236}">
                <a16:creationId xmlns:a16="http://schemas.microsoft.com/office/drawing/2014/main" id="{14EF0E31-0936-4555-95C1-1E9C49D394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sz="2800" dirty="0"/>
              <a:t>Truly autonomous robots require progress in perception and reasoning.</a:t>
            </a:r>
          </a:p>
          <a:p>
            <a:pPr>
              <a:defRPr/>
            </a:pPr>
            <a:r>
              <a:rPr lang="en-US" sz="2800" dirty="0"/>
              <a:t>To interact with the world, robots need mechanisms to manipulate objects and</a:t>
            </a:r>
            <a:br>
              <a:rPr lang="en-US" sz="2800" dirty="0"/>
            </a:br>
            <a:r>
              <a:rPr lang="en-US" sz="2800" dirty="0"/>
              <a:t>to move about. </a:t>
            </a:r>
          </a:p>
          <a:p>
            <a:pPr>
              <a:defRPr/>
            </a:pPr>
            <a:r>
              <a:rPr lang="en-US" sz="2800" dirty="0"/>
              <a:t>In the early days of robotics, the field was closely allied with the development of </a:t>
            </a:r>
            <a:r>
              <a:rPr lang="en-US" sz="2800" dirty="0">
                <a:solidFill>
                  <a:srgbClr val="FF0000"/>
                </a:solidFill>
              </a:rPr>
              <a:t>manipulators</a:t>
            </a:r>
            <a:r>
              <a:rPr lang="en-US" sz="2800" dirty="0"/>
              <a:t>, most often </a:t>
            </a:r>
            <a:r>
              <a:rPr lang="en-US" sz="2800" dirty="0">
                <a:solidFill>
                  <a:srgbClr val="FF0000"/>
                </a:solidFill>
              </a:rPr>
              <a:t>mechanical arms</a:t>
            </a:r>
            <a:r>
              <a:rPr lang="en-US" sz="2800" dirty="0"/>
              <a:t> with elbows, wrists, and hands or tools.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BB878313-A6DE-49A8-8746-CF7FBB1AE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305800" cy="1143000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b="1" dirty="0"/>
              <a:t>Robotics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725C1-E793-407D-99F3-556EEFAD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52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CEE1-2D10-457C-89B7-C34A6421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Robotics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732B7-BD61-4BAA-AE8B-236F52B31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Research dealt not only with how such devices could be maneuvered but also with how </a:t>
            </a:r>
            <a:r>
              <a:rPr lang="en-US" sz="2800" dirty="0">
                <a:solidFill>
                  <a:srgbClr val="FF0000"/>
                </a:solidFill>
              </a:rPr>
              <a:t>knowledge of their location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FF0000"/>
                </a:solidFill>
              </a:rPr>
              <a:t>orientation</a:t>
            </a:r>
            <a:r>
              <a:rPr lang="en-US" sz="2800" dirty="0"/>
              <a:t> could be maintained and applied.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15143-DF4F-4769-9CBB-4994D23B9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3D63C-87A9-463B-81A0-BF8E6C325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2CDBFE-C086-40FF-931E-03076FAF8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589" y="3193354"/>
            <a:ext cx="4585788" cy="330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80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D417-20A4-4B61-89AF-5ED5ECFF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Evolutionary robotics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A7FEC-5EB5-4C9B-B141-0FCB41575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Evolutionary robotics</a:t>
            </a:r>
            <a:r>
              <a:rPr lang="en-US" dirty="0"/>
              <a:t> (ER) is a methodology that uses evolutionary computation to develop controllers and/or hardware for autonomous robots. </a:t>
            </a:r>
          </a:p>
          <a:p>
            <a:pPr lvl="1"/>
            <a:r>
              <a:rPr lang="en-US" dirty="0"/>
              <a:t>Algorithms in ER frequently operate on populations of candidate controllers, initially selected from some distribution.</a:t>
            </a:r>
          </a:p>
          <a:p>
            <a:pPr lvl="1"/>
            <a:r>
              <a:rPr lang="en-US" dirty="0"/>
              <a:t>This population is then repeatedly modified according to a fitness function.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23288-5036-451D-A035-12C4A929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4DBF4-D9BB-4F3D-8328-6975D9D5D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912698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>
            <a:extLst>
              <a:ext uri="{FF2B5EF4-FFF2-40B4-BE49-F238E27FC236}">
                <a16:creationId xmlns:a16="http://schemas.microsoft.com/office/drawing/2014/main" id="{BB878313-A6DE-49A8-8746-CF7FBB1AE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305800" cy="1143000"/>
          </a:xfrm>
        </p:spPr>
        <p:txBody>
          <a:bodyPr lIns="92075" tIns="46038" rIns="92075" bIns="46038"/>
          <a:lstStyle/>
          <a:p>
            <a:pPr>
              <a:defRPr/>
            </a:pPr>
            <a:r>
              <a:rPr lang="en-US" b="1" dirty="0"/>
              <a:t>Evolutionary robotics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725C1-E793-407D-99F3-556EEFAD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55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F1FD66-CE49-4A4A-B9F4-919C443E7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20" y="1095639"/>
            <a:ext cx="7860792" cy="576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111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>
            <a:extLst>
              <a:ext uri="{FF2B5EF4-FFF2-40B4-BE49-F238E27FC236}">
                <a16:creationId xmlns:a16="http://schemas.microsoft.com/office/drawing/2014/main" id="{BB878313-A6DE-49A8-8746-CF7FBB1AE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305800" cy="1143000"/>
          </a:xfrm>
        </p:spPr>
        <p:txBody>
          <a:bodyPr lIns="92075" tIns="46038" rIns="92075" bIns="46038"/>
          <a:lstStyle/>
          <a:p>
            <a:pPr>
              <a:defRPr/>
            </a:pPr>
            <a:r>
              <a:rPr lang="en-US" b="1" dirty="0"/>
              <a:t>Evolutionary robotics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725C1-E793-407D-99F3-556EEFAD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56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B3A383-86B0-46C9-82AB-E674E6DF7F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00200"/>
            <a:ext cx="4343400" cy="289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B4E718-82F2-4DFD-82E7-6F3C79C7B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747" y="1295400"/>
            <a:ext cx="4146853" cy="42740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681AB-075D-4B54-A7FE-9971922FBC7D}"/>
              </a:ext>
            </a:extLst>
          </p:cNvPr>
          <p:cNvSpPr/>
          <p:nvPr/>
        </p:nvSpPr>
        <p:spPr>
          <a:xfrm>
            <a:off x="6114074" y="5581091"/>
            <a:ext cx="17672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Tartan Racing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CD915B-D593-4724-BBF3-4A4397C85660}"/>
              </a:ext>
            </a:extLst>
          </p:cNvPr>
          <p:cNvSpPr/>
          <p:nvPr/>
        </p:nvSpPr>
        <p:spPr>
          <a:xfrm>
            <a:off x="1755883" y="4589072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asimo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4025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/>
              <a:t>Content </a:t>
            </a:r>
          </a:p>
        </p:txBody>
      </p:sp>
      <p:sp>
        <p:nvSpPr>
          <p:cNvPr id="922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57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Intelligence and Machines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Reasoning</a:t>
            </a:r>
          </a:p>
          <a:p>
            <a:r>
              <a:rPr lang="en-US" dirty="0"/>
              <a:t>Additional Areas of Research</a:t>
            </a:r>
          </a:p>
          <a:p>
            <a:r>
              <a:rPr lang="en-US" dirty="0"/>
              <a:t>Artificial Neural Networks</a:t>
            </a:r>
          </a:p>
          <a:p>
            <a:r>
              <a:rPr lang="en-US" dirty="0"/>
              <a:t>Robotics</a:t>
            </a:r>
          </a:p>
          <a:p>
            <a:r>
              <a:rPr lang="en-US" b="1" dirty="0">
                <a:solidFill>
                  <a:srgbClr val="FF0000"/>
                </a:solidFill>
              </a:rPr>
              <a:t>Considering the Consequences</a:t>
            </a:r>
          </a:p>
          <a:p>
            <a:r>
              <a:rPr lang="en-US" dirty="0"/>
              <a:t>About Computer Science Department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</a:rPr>
              <a:t>NMCNTT2 -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3072979120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3">
            <a:extLst>
              <a:ext uri="{FF2B5EF4-FFF2-40B4-BE49-F238E27FC236}">
                <a16:creationId xmlns:a16="http://schemas.microsoft.com/office/drawing/2014/main" id="{F113C779-D324-464A-A9D5-6CF6EF734B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78823"/>
          </a:xfrm>
        </p:spPr>
        <p:txBody>
          <a:bodyPr lIns="92075" tIns="46038" rIns="92075" bIns="46038"/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dirty="0"/>
              <a:t>Discuss about: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When should a computer’s decision be trusted over a human’s?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If a computer can do a job better than a human, when should a human do the job anyway?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What would be the social impact if computer “intelligence” surpasses that of many humans?</a:t>
            </a: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26C3BBBE-E49D-4224-8671-775CD7316B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7800" y="152400"/>
            <a:ext cx="7315200" cy="1143000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b="1" dirty="0"/>
              <a:t>Issues Raised by Artificial Intelligence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85EB3-C705-4312-883E-BF10CB27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58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/>
              <a:t>Content </a:t>
            </a:r>
          </a:p>
        </p:txBody>
      </p:sp>
      <p:sp>
        <p:nvSpPr>
          <p:cNvPr id="922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59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Intelligence and Machines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Reasoning</a:t>
            </a:r>
          </a:p>
          <a:p>
            <a:r>
              <a:rPr lang="en-US" dirty="0"/>
              <a:t>Additional Areas of Research</a:t>
            </a:r>
          </a:p>
          <a:p>
            <a:r>
              <a:rPr lang="en-US" dirty="0"/>
              <a:t>Artificial Neural Networks</a:t>
            </a:r>
          </a:p>
          <a:p>
            <a:r>
              <a:rPr lang="en-US" dirty="0"/>
              <a:t>Robotics</a:t>
            </a:r>
          </a:p>
          <a:p>
            <a:r>
              <a:rPr lang="en-US" dirty="0"/>
              <a:t>Considering the Consequences</a:t>
            </a:r>
          </a:p>
          <a:p>
            <a:r>
              <a:rPr lang="en-US" b="1" dirty="0">
                <a:solidFill>
                  <a:srgbClr val="FF0000"/>
                </a:solidFill>
              </a:rPr>
              <a:t>About Computer Science Department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</a:rPr>
              <a:t>NMCNTT2 -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302628824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C473-A7DA-4C21-9817-1F0E5369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Intelligent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B4642-B31E-44B7-A6E0-D70652C4D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An agent as an individual machine such as a </a:t>
            </a:r>
            <a:r>
              <a:rPr lang="en-US" sz="2800" dirty="0">
                <a:solidFill>
                  <a:srgbClr val="0070C0"/>
                </a:solidFill>
              </a:rPr>
              <a:t>robot</a:t>
            </a:r>
            <a:r>
              <a:rPr lang="en-US" sz="2800" dirty="0"/>
              <a:t>.</a:t>
            </a:r>
          </a:p>
          <a:p>
            <a:r>
              <a:rPr lang="en-US" sz="2800" dirty="0"/>
              <a:t>However, an agent may take </a:t>
            </a:r>
            <a:r>
              <a:rPr lang="en-US" sz="2800" dirty="0">
                <a:solidFill>
                  <a:srgbClr val="0070C0"/>
                </a:solidFill>
              </a:rPr>
              <a:t>other forms </a:t>
            </a:r>
            <a:r>
              <a:rPr lang="en-US" sz="2800" dirty="0"/>
              <a:t>such as an autonomous airplane, a character in an interactive video game, or a process communicating with other processes over the Internet (perhaps as a client, a server, or a peer).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08CA0-B3FC-42DB-AA8B-6AB4F560C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6AB23-C24D-4F0D-8D07-4CF97EDB6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D362ED-D202-471E-8AAB-218FC70032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3" b="12599"/>
          <a:stretch/>
        </p:blipFill>
        <p:spPr>
          <a:xfrm>
            <a:off x="3005191" y="4497550"/>
            <a:ext cx="4724400" cy="21620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F0D29D-4A01-42F6-8451-CFD2E3B55A4A}"/>
              </a:ext>
            </a:extLst>
          </p:cNvPr>
          <p:cNvSpPr/>
          <p:nvPr/>
        </p:nvSpPr>
        <p:spPr>
          <a:xfrm>
            <a:off x="5032612" y="629233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Unmanned aerial vehicle</a:t>
            </a:r>
          </a:p>
        </p:txBody>
      </p:sp>
    </p:spTree>
    <p:extLst>
      <p:ext uri="{BB962C8B-B14F-4D97-AF65-F5344CB8AC3E}">
        <p14:creationId xmlns:p14="http://schemas.microsoft.com/office/powerpoint/2010/main" val="1697958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1232-88E1-4E11-846B-B16A592B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4" y="42622"/>
            <a:ext cx="7536976" cy="967312"/>
          </a:xfrm>
        </p:spPr>
        <p:txBody>
          <a:bodyPr/>
          <a:lstStyle/>
          <a:p>
            <a:r>
              <a:rPr lang="en-US" b="1" dirty="0"/>
              <a:t>Department of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FF6DF-434D-4868-83D2-87882C379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2006</a:t>
            </a:r>
          </a:p>
          <a:p>
            <a:r>
              <a:rPr lang="en-US" dirty="0"/>
              <a:t>Room</a:t>
            </a:r>
            <a:r>
              <a:rPr lang="vi-VN" dirty="0"/>
              <a:t> I</a:t>
            </a:r>
            <a:r>
              <a:rPr lang="en-US" dirty="0"/>
              <a:t>81</a:t>
            </a:r>
          </a:p>
          <a:p>
            <a:r>
              <a:rPr lang="en-US" dirty="0"/>
              <a:t>Email: khmt@fit.hcmus.edu.vn</a:t>
            </a:r>
          </a:p>
          <a:p>
            <a:r>
              <a:rPr lang="en-US" dirty="0"/>
              <a:t>Head: Prof. Le </a:t>
            </a:r>
            <a:r>
              <a:rPr lang="en-US" dirty="0" err="1"/>
              <a:t>Hoai</a:t>
            </a:r>
            <a:r>
              <a:rPr lang="en-US" dirty="0"/>
              <a:t> Bac</a:t>
            </a:r>
          </a:p>
          <a:p>
            <a:r>
              <a:rPr lang="en-US" dirty="0"/>
              <a:t>Vice Head: </a:t>
            </a:r>
            <a:r>
              <a:rPr lang="en-US" dirty="0" err="1"/>
              <a:t>Msc</a:t>
            </a:r>
            <a:r>
              <a:rPr lang="en-US" dirty="0"/>
              <a:t>. Le Ngoc Thanh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D770C-F66B-40C8-8413-A621CB150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815BC-45E4-46A5-BFC2-03B2EFDE4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E94558-679A-4C75-8660-C065DC503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5" y="4141971"/>
            <a:ext cx="9144000" cy="233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054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38EB-2EAE-412D-AA18-15B06F56A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CS Educational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A134A-BC97-4255-BBC0-6353D128B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students with knowledge in soft computing, data mining, biometrics, machine learning and pattern recognition, parallel programming, data hiding and some other field of computer science.</a:t>
            </a:r>
          </a:p>
          <a:p>
            <a:r>
              <a:rPr lang="en-US" dirty="0"/>
              <a:t>Researching skills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49C36-C124-48BE-A031-1F50C16E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4B164-E39C-4D08-8BE7-0C7962B46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Calibri" pitchFamily="34" charset="0"/>
              </a:rPr>
              <a:t>NMCNTT2 -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30261065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Science Sub Majors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62</a:t>
            </a:fld>
            <a:endParaRPr lang="en-US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209262"/>
              </p:ext>
            </p:extLst>
          </p:nvPr>
        </p:nvGraphicFramePr>
        <p:xfrm>
          <a:off x="2209800" y="1600200"/>
          <a:ext cx="4724400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1875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3">
            <a:extLst>
              <a:ext uri="{FF2B5EF4-FFF2-40B4-BE49-F238E27FC236}">
                <a16:creationId xmlns:a16="http://schemas.microsoft.com/office/drawing/2014/main" id="{793EF8D3-0913-42D7-B30D-979ADD84C1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sz="2800" dirty="0">
                <a:solidFill>
                  <a:srgbClr val="FF0000"/>
                </a:solidFill>
              </a:rPr>
              <a:t>Reflex</a:t>
            </a:r>
            <a:r>
              <a:rPr lang="en-US" sz="2800" dirty="0"/>
              <a:t>: actions are </a:t>
            </a:r>
            <a:r>
              <a:rPr lang="en-US" sz="2800" dirty="0">
                <a:solidFill>
                  <a:srgbClr val="0070C0"/>
                </a:solidFill>
              </a:rPr>
              <a:t>predetermined responses</a:t>
            </a:r>
            <a:r>
              <a:rPr lang="en-US" sz="2800" dirty="0"/>
              <a:t> to the input data</a:t>
            </a:r>
          </a:p>
          <a:p>
            <a:pPr eaLnBrk="1" hangingPunct="1">
              <a:defRPr/>
            </a:pPr>
            <a:r>
              <a:rPr lang="en-US" sz="2800" dirty="0">
                <a:solidFill>
                  <a:srgbClr val="FF0000"/>
                </a:solidFill>
              </a:rPr>
              <a:t>More intelligent </a:t>
            </a:r>
            <a:r>
              <a:rPr lang="en-US" sz="2800" dirty="0"/>
              <a:t>behavior requires knowledge of the environment and involves such activities as:</a:t>
            </a:r>
          </a:p>
          <a:p>
            <a:pPr lvl="1">
              <a:defRPr/>
            </a:pPr>
            <a:r>
              <a:rPr lang="en-US" sz="2400" dirty="0"/>
              <a:t>Goal seeking (such as winning a game of chess or maneuvering through a crowded passageway)</a:t>
            </a:r>
          </a:p>
          <a:p>
            <a:pPr lvl="1">
              <a:defRPr/>
            </a:pPr>
            <a:r>
              <a:rPr lang="en-US" sz="2400" dirty="0"/>
              <a:t>Learning (an agent’s responses improve over time)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CF7D980-1E87-4709-ACDF-228C768385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pPr eaLnBrk="1" hangingPunct="1">
              <a:defRPr/>
            </a:pPr>
            <a:r>
              <a:rPr lang="en-US" b="1" dirty="0"/>
              <a:t>Levels of Intelligent Behavior</a:t>
            </a:r>
            <a:endParaRPr lang="en-US" b="1" dirty="0">
              <a:solidFill>
                <a:srgbClr val="9A341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785A43-E8B3-4013-BA30-DF0F0665A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7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6AE90A3-B8B4-4C89-92C5-96F008BA99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305800" cy="11430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The eight-puzzle in its solved configuration</a:t>
            </a:r>
            <a:endParaRPr lang="en-US" altLang="en-US" b="1" dirty="0">
              <a:solidFill>
                <a:srgbClr val="9A3416"/>
              </a:solidFill>
            </a:endParaRPr>
          </a:p>
        </p:txBody>
      </p:sp>
      <p:pic>
        <p:nvPicPr>
          <p:cNvPr id="7172" name="Picture 3" descr="fig_10_01">
            <a:extLst>
              <a:ext uri="{FF2B5EF4-FFF2-40B4-BE49-F238E27FC236}">
                <a16:creationId xmlns:a16="http://schemas.microsoft.com/office/drawing/2014/main" id="{A6C1009E-D42F-4503-B433-784873DA593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66913"/>
            <a:ext cx="6172200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27611-B6C9-47BA-AEFB-EA80A99A6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8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105E58AF-E7BE-4EFF-9976-852BA0923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305800" cy="11430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Our puzzle-solving machine</a:t>
            </a:r>
            <a:endParaRPr lang="en-US" altLang="en-US" b="1" dirty="0">
              <a:solidFill>
                <a:srgbClr val="9A3416"/>
              </a:solidFill>
            </a:endParaRPr>
          </a:p>
        </p:txBody>
      </p:sp>
      <p:pic>
        <p:nvPicPr>
          <p:cNvPr id="8196" name="Picture 3" descr="fig_10_02">
            <a:extLst>
              <a:ext uri="{FF2B5EF4-FFF2-40B4-BE49-F238E27FC236}">
                <a16:creationId xmlns:a16="http://schemas.microsoft.com/office/drawing/2014/main" id="{45424F6D-0785-4F6C-974E-1D2D6FD03A6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00200"/>
            <a:ext cx="3810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516CF-D3D9-4F68-88DB-20F4CDD4B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77934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>
                <a:solidFill>
                  <a:srgbClr val="FFFFFF"/>
                </a:solidFill>
                <a:latin typeface="Tahoma" pitchFamily="34" charset="0"/>
              </a:rPr>
              <a:pPr/>
              <a:t>9</a:t>
            </a:fld>
            <a:endParaRPr lang="en-US" dirty="0">
              <a:solidFill>
                <a:srgbClr val="FFFFFF"/>
              </a:solidFill>
              <a:latin typeface="Tahoma" pitchFamily="34" charset="0"/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CNTT_Templat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NTT_Template2" id="{E62402D9-AF4F-412B-A87D-A1504291E60F}" vid="{B446CE0B-61CC-4620-BC3A-296C3C8BF9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CNTT_Template2</Template>
  <TotalTime>3505</TotalTime>
  <Words>1779</Words>
  <Application>Microsoft Office PowerPoint</Application>
  <PresentationFormat>On-screen Show (4:3)</PresentationFormat>
  <Paragraphs>357</Paragraphs>
  <Slides>63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Tahoma</vt:lpstr>
      <vt:lpstr>Times</vt:lpstr>
      <vt:lpstr>Wingdings</vt:lpstr>
      <vt:lpstr>Wingdings 2</vt:lpstr>
      <vt:lpstr>CNTT_Template2</vt:lpstr>
      <vt:lpstr>Computer Science and Artificial Intelligence</vt:lpstr>
      <vt:lpstr>Content </vt:lpstr>
      <vt:lpstr>What is AI?</vt:lpstr>
      <vt:lpstr>What is AI?</vt:lpstr>
      <vt:lpstr>Intelligent Agents</vt:lpstr>
      <vt:lpstr>Intelligent Agents</vt:lpstr>
      <vt:lpstr>Levels of Intelligent Behavior</vt:lpstr>
      <vt:lpstr>The eight-puzzle in its solved configuration</vt:lpstr>
      <vt:lpstr>Our puzzle-solving machine</vt:lpstr>
      <vt:lpstr>Approaches to Research in Artificial Intelligence</vt:lpstr>
      <vt:lpstr>Turing Test</vt:lpstr>
      <vt:lpstr>Turing Test</vt:lpstr>
      <vt:lpstr>Content </vt:lpstr>
      <vt:lpstr>Perception</vt:lpstr>
      <vt:lpstr>Techniques for Understanding Images</vt:lpstr>
      <vt:lpstr>Language Processing</vt:lpstr>
      <vt:lpstr>A semantic net</vt:lpstr>
      <vt:lpstr>Content </vt:lpstr>
      <vt:lpstr>Reasoning</vt:lpstr>
      <vt:lpstr>Reasoning Example</vt:lpstr>
      <vt:lpstr>Uncertainty in Reasoning</vt:lpstr>
      <vt:lpstr>Reasoning under uncertainty</vt:lpstr>
      <vt:lpstr>Reasoning Systems</vt:lpstr>
      <vt:lpstr>Production Systems</vt:lpstr>
      <vt:lpstr>Reasoning by Searching</vt:lpstr>
      <vt:lpstr>A small portion of the eight-puzzle’s state graph</vt:lpstr>
      <vt:lpstr>Deductive reasoning in the context of a production system</vt:lpstr>
      <vt:lpstr>An unsolved eight-puzzle</vt:lpstr>
      <vt:lpstr>A sample search tree</vt:lpstr>
      <vt:lpstr>Productions stacked for later execution</vt:lpstr>
      <vt:lpstr>Heuristic Strategies</vt:lpstr>
      <vt:lpstr>An unsolved eight-puzzle</vt:lpstr>
      <vt:lpstr>The beginnings of heuristic search</vt:lpstr>
      <vt:lpstr>The search tree after two passes</vt:lpstr>
      <vt:lpstr>The search tree after three passes</vt:lpstr>
      <vt:lpstr>PowerPoint Presentation</vt:lpstr>
      <vt:lpstr>Content </vt:lpstr>
      <vt:lpstr>Handling Real-World Knowledge</vt:lpstr>
      <vt:lpstr>Learning</vt:lpstr>
      <vt:lpstr>Learning</vt:lpstr>
      <vt:lpstr>Learning</vt:lpstr>
      <vt:lpstr>Learning</vt:lpstr>
      <vt:lpstr>Genetic Algorithms</vt:lpstr>
      <vt:lpstr>Genetic Algorithms</vt:lpstr>
      <vt:lpstr>Content </vt:lpstr>
      <vt:lpstr>Artificial Neural Networks</vt:lpstr>
      <vt:lpstr>Artificial Neural Networks</vt:lpstr>
      <vt:lpstr>A neuron in a living biological system</vt:lpstr>
      <vt:lpstr>The activities within a processing unit</vt:lpstr>
      <vt:lpstr> A neural network with two different programs</vt:lpstr>
      <vt:lpstr>Content </vt:lpstr>
      <vt:lpstr>Robotics</vt:lpstr>
      <vt:lpstr>Robotics</vt:lpstr>
      <vt:lpstr>Evolutionary robotics</vt:lpstr>
      <vt:lpstr>Evolutionary robotics</vt:lpstr>
      <vt:lpstr>Evolutionary robotics</vt:lpstr>
      <vt:lpstr>Content </vt:lpstr>
      <vt:lpstr>Issues Raised by Artificial Intelligence</vt:lpstr>
      <vt:lpstr>Content </vt:lpstr>
      <vt:lpstr>Department of Computer Science</vt:lpstr>
      <vt:lpstr>CS Educational Objectives</vt:lpstr>
      <vt:lpstr>Computer Science Sub Majors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tdquang</dc:creator>
  <cp:lastModifiedBy>Lê Ngọc Thành</cp:lastModifiedBy>
  <cp:revision>857</cp:revision>
  <cp:lastPrinted>2016-03-18T11:40:50Z</cp:lastPrinted>
  <dcterms:created xsi:type="dcterms:W3CDTF">2010-02-17T03:02:53Z</dcterms:created>
  <dcterms:modified xsi:type="dcterms:W3CDTF">2019-10-30T00:24:42Z</dcterms:modified>
</cp:coreProperties>
</file>